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8" r:id="rId3"/>
    <p:sldId id="257" r:id="rId4"/>
    <p:sldId id="260" r:id="rId5"/>
    <p:sldId id="261" r:id="rId6"/>
    <p:sldId id="267" r:id="rId7"/>
    <p:sldId id="268" r:id="rId8"/>
    <p:sldId id="269" r:id="rId9"/>
    <p:sldId id="270" r:id="rId10"/>
    <p:sldId id="272" r:id="rId11"/>
    <p:sldId id="274" r:id="rId12"/>
    <p:sldId id="275" r:id="rId13"/>
    <p:sldId id="276" r:id="rId14"/>
    <p:sldId id="277" r:id="rId15"/>
    <p:sldId id="278" r:id="rId16"/>
    <p:sldId id="279" r:id="rId17"/>
    <p:sldId id="263" r:id="rId18"/>
    <p:sldId id="262" r:id="rId19"/>
    <p:sldId id="265" r:id="rId20"/>
    <p:sldId id="266" r:id="rId2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7D07"/>
    <a:srgbClr val="2FA1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0E59EB-5BDF-4664-AD68-E311C619F35B}" type="datetimeFigureOut">
              <a:rPr lang="tr-TR" smtClean="0"/>
              <a:t>29.06.2026</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2F65F5-4616-4786-B305-0C31937B3CD4}" type="slidenum">
              <a:rPr lang="tr-TR" smtClean="0"/>
              <a:t>‹#›</a:t>
            </a:fld>
            <a:endParaRPr lang="tr-TR"/>
          </a:p>
        </p:txBody>
      </p:sp>
    </p:spTree>
    <p:extLst>
      <p:ext uri="{BB962C8B-B14F-4D97-AF65-F5344CB8AC3E}">
        <p14:creationId xmlns:p14="http://schemas.microsoft.com/office/powerpoint/2010/main" val="887964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202F65F5-4616-4786-B305-0C31937B3CD4}" type="slidenum">
              <a:rPr lang="tr-TR" smtClean="0"/>
              <a:t>2</a:t>
            </a:fld>
            <a:endParaRPr lang="tr-TR"/>
          </a:p>
        </p:txBody>
      </p:sp>
    </p:spTree>
    <p:extLst>
      <p:ext uri="{BB962C8B-B14F-4D97-AF65-F5344CB8AC3E}">
        <p14:creationId xmlns:p14="http://schemas.microsoft.com/office/powerpoint/2010/main" val="3609833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868CE78-D303-5DFC-9A94-2828E4782C69}"/>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3B94B460-4FAA-0A70-C06D-83FC36E214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3ED0B3D8-65A4-95A4-75F5-A6BCFFB6ECB0}"/>
              </a:ext>
            </a:extLst>
          </p:cNvPr>
          <p:cNvSpPr>
            <a:spLocks noGrp="1"/>
          </p:cNvSpPr>
          <p:nvPr>
            <p:ph type="dt" sz="half" idx="10"/>
          </p:nvPr>
        </p:nvSpPr>
        <p:spPr/>
        <p:txBody>
          <a:bodyPr/>
          <a:lstStyle/>
          <a:p>
            <a:fld id="{F556DD50-A536-46DB-B4AB-1D7BC653110D}" type="datetimeFigureOut">
              <a:rPr lang="tr-TR" smtClean="0"/>
              <a:t>29.06.2026</a:t>
            </a:fld>
            <a:endParaRPr lang="tr-TR"/>
          </a:p>
        </p:txBody>
      </p:sp>
      <p:sp>
        <p:nvSpPr>
          <p:cNvPr id="5" name="Alt Bilgi Yer Tutucusu 4">
            <a:extLst>
              <a:ext uri="{FF2B5EF4-FFF2-40B4-BE49-F238E27FC236}">
                <a16:creationId xmlns:a16="http://schemas.microsoft.com/office/drawing/2014/main" id="{3ED917AB-D253-B77D-D80C-8A7BE9EFFA3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5946604-3AA5-011E-0F23-A711DB467F0B}"/>
              </a:ext>
            </a:extLst>
          </p:cNvPr>
          <p:cNvSpPr>
            <a:spLocks noGrp="1"/>
          </p:cNvSpPr>
          <p:nvPr>
            <p:ph type="sldNum" sz="quarter" idx="12"/>
          </p:nvPr>
        </p:nvSpPr>
        <p:spPr/>
        <p:txBody>
          <a:bodyPr/>
          <a:lstStyle/>
          <a:p>
            <a:fld id="{18AA84DE-B6C5-421C-8E64-6E1A2AAB9A57}" type="slidenum">
              <a:rPr lang="tr-TR" smtClean="0"/>
              <a:t>‹#›</a:t>
            </a:fld>
            <a:endParaRPr lang="tr-TR"/>
          </a:p>
        </p:txBody>
      </p:sp>
    </p:spTree>
    <p:extLst>
      <p:ext uri="{BB962C8B-B14F-4D97-AF65-F5344CB8AC3E}">
        <p14:creationId xmlns:p14="http://schemas.microsoft.com/office/powerpoint/2010/main" val="3899489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A316C3E-EB56-49EC-F8E2-BCE5C771EFA2}"/>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2B7E64AC-B072-38AB-6D65-1C83CB2C1741}"/>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59303DC-9CFD-D790-A2C6-13FD166054BA}"/>
              </a:ext>
            </a:extLst>
          </p:cNvPr>
          <p:cNvSpPr>
            <a:spLocks noGrp="1"/>
          </p:cNvSpPr>
          <p:nvPr>
            <p:ph type="dt" sz="half" idx="10"/>
          </p:nvPr>
        </p:nvSpPr>
        <p:spPr/>
        <p:txBody>
          <a:bodyPr/>
          <a:lstStyle/>
          <a:p>
            <a:fld id="{F556DD50-A536-46DB-B4AB-1D7BC653110D}" type="datetimeFigureOut">
              <a:rPr lang="tr-TR" smtClean="0"/>
              <a:t>29.06.2026</a:t>
            </a:fld>
            <a:endParaRPr lang="tr-TR"/>
          </a:p>
        </p:txBody>
      </p:sp>
      <p:sp>
        <p:nvSpPr>
          <p:cNvPr id="5" name="Alt Bilgi Yer Tutucusu 4">
            <a:extLst>
              <a:ext uri="{FF2B5EF4-FFF2-40B4-BE49-F238E27FC236}">
                <a16:creationId xmlns:a16="http://schemas.microsoft.com/office/drawing/2014/main" id="{7C6214AD-697A-6B0B-9FCB-05867129D30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D25305E-D018-5F23-0991-2F68C3DDE7B8}"/>
              </a:ext>
            </a:extLst>
          </p:cNvPr>
          <p:cNvSpPr>
            <a:spLocks noGrp="1"/>
          </p:cNvSpPr>
          <p:nvPr>
            <p:ph type="sldNum" sz="quarter" idx="12"/>
          </p:nvPr>
        </p:nvSpPr>
        <p:spPr/>
        <p:txBody>
          <a:bodyPr/>
          <a:lstStyle/>
          <a:p>
            <a:fld id="{18AA84DE-B6C5-421C-8E64-6E1A2AAB9A57}" type="slidenum">
              <a:rPr lang="tr-TR" smtClean="0"/>
              <a:t>‹#›</a:t>
            </a:fld>
            <a:endParaRPr lang="tr-TR"/>
          </a:p>
        </p:txBody>
      </p:sp>
    </p:spTree>
    <p:extLst>
      <p:ext uri="{BB962C8B-B14F-4D97-AF65-F5344CB8AC3E}">
        <p14:creationId xmlns:p14="http://schemas.microsoft.com/office/powerpoint/2010/main" val="1068361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FE293818-EA13-B02A-3E6A-2C5B4A7EEEA4}"/>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306A665C-F6EE-7396-4F7D-60F793642B8B}"/>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C548477-9DBE-E4D1-CB02-E353DD4459D7}"/>
              </a:ext>
            </a:extLst>
          </p:cNvPr>
          <p:cNvSpPr>
            <a:spLocks noGrp="1"/>
          </p:cNvSpPr>
          <p:nvPr>
            <p:ph type="dt" sz="half" idx="10"/>
          </p:nvPr>
        </p:nvSpPr>
        <p:spPr/>
        <p:txBody>
          <a:bodyPr/>
          <a:lstStyle/>
          <a:p>
            <a:fld id="{F556DD50-A536-46DB-B4AB-1D7BC653110D}" type="datetimeFigureOut">
              <a:rPr lang="tr-TR" smtClean="0"/>
              <a:t>29.06.2026</a:t>
            </a:fld>
            <a:endParaRPr lang="tr-TR"/>
          </a:p>
        </p:txBody>
      </p:sp>
      <p:sp>
        <p:nvSpPr>
          <p:cNvPr id="5" name="Alt Bilgi Yer Tutucusu 4">
            <a:extLst>
              <a:ext uri="{FF2B5EF4-FFF2-40B4-BE49-F238E27FC236}">
                <a16:creationId xmlns:a16="http://schemas.microsoft.com/office/drawing/2014/main" id="{79B1A640-A5C2-CD61-47FE-E73AC7475AD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9EF1A5C-B203-476F-4C6E-9A93087B9AA1}"/>
              </a:ext>
            </a:extLst>
          </p:cNvPr>
          <p:cNvSpPr>
            <a:spLocks noGrp="1"/>
          </p:cNvSpPr>
          <p:nvPr>
            <p:ph type="sldNum" sz="quarter" idx="12"/>
          </p:nvPr>
        </p:nvSpPr>
        <p:spPr/>
        <p:txBody>
          <a:bodyPr/>
          <a:lstStyle/>
          <a:p>
            <a:fld id="{18AA84DE-B6C5-421C-8E64-6E1A2AAB9A57}" type="slidenum">
              <a:rPr lang="tr-TR" smtClean="0"/>
              <a:t>‹#›</a:t>
            </a:fld>
            <a:endParaRPr lang="tr-TR"/>
          </a:p>
        </p:txBody>
      </p:sp>
    </p:spTree>
    <p:extLst>
      <p:ext uri="{BB962C8B-B14F-4D97-AF65-F5344CB8AC3E}">
        <p14:creationId xmlns:p14="http://schemas.microsoft.com/office/powerpoint/2010/main" val="1164982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8879AFC-15E3-7612-84C9-7353F99E0A08}"/>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FCF99E0C-BA49-645A-94E3-7302C4827899}"/>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2746024-E3B0-3BAD-C3A4-1CE0012651B7}"/>
              </a:ext>
            </a:extLst>
          </p:cNvPr>
          <p:cNvSpPr>
            <a:spLocks noGrp="1"/>
          </p:cNvSpPr>
          <p:nvPr>
            <p:ph type="dt" sz="half" idx="10"/>
          </p:nvPr>
        </p:nvSpPr>
        <p:spPr/>
        <p:txBody>
          <a:bodyPr/>
          <a:lstStyle/>
          <a:p>
            <a:fld id="{F556DD50-A536-46DB-B4AB-1D7BC653110D}" type="datetimeFigureOut">
              <a:rPr lang="tr-TR" smtClean="0"/>
              <a:t>29.06.2026</a:t>
            </a:fld>
            <a:endParaRPr lang="tr-TR"/>
          </a:p>
        </p:txBody>
      </p:sp>
      <p:sp>
        <p:nvSpPr>
          <p:cNvPr id="5" name="Alt Bilgi Yer Tutucusu 4">
            <a:extLst>
              <a:ext uri="{FF2B5EF4-FFF2-40B4-BE49-F238E27FC236}">
                <a16:creationId xmlns:a16="http://schemas.microsoft.com/office/drawing/2014/main" id="{372C5D59-4C9D-C6E3-11D6-15B711E1B69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8E73659-B1F1-1819-0C70-F8614B12FE5B}"/>
              </a:ext>
            </a:extLst>
          </p:cNvPr>
          <p:cNvSpPr>
            <a:spLocks noGrp="1"/>
          </p:cNvSpPr>
          <p:nvPr>
            <p:ph type="sldNum" sz="quarter" idx="12"/>
          </p:nvPr>
        </p:nvSpPr>
        <p:spPr/>
        <p:txBody>
          <a:bodyPr/>
          <a:lstStyle/>
          <a:p>
            <a:fld id="{18AA84DE-B6C5-421C-8E64-6E1A2AAB9A57}" type="slidenum">
              <a:rPr lang="tr-TR" smtClean="0"/>
              <a:t>‹#›</a:t>
            </a:fld>
            <a:endParaRPr lang="tr-TR"/>
          </a:p>
        </p:txBody>
      </p:sp>
    </p:spTree>
    <p:extLst>
      <p:ext uri="{BB962C8B-B14F-4D97-AF65-F5344CB8AC3E}">
        <p14:creationId xmlns:p14="http://schemas.microsoft.com/office/powerpoint/2010/main" val="941614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DF0BEBE-FAE9-AF29-8875-5F2CF349E58C}"/>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1FFB98C5-6A22-1409-E573-221EF4DC3BE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F0E2CF07-EEA5-7297-68F9-0B56AE699229}"/>
              </a:ext>
            </a:extLst>
          </p:cNvPr>
          <p:cNvSpPr>
            <a:spLocks noGrp="1"/>
          </p:cNvSpPr>
          <p:nvPr>
            <p:ph type="dt" sz="half" idx="10"/>
          </p:nvPr>
        </p:nvSpPr>
        <p:spPr/>
        <p:txBody>
          <a:bodyPr/>
          <a:lstStyle/>
          <a:p>
            <a:fld id="{F556DD50-A536-46DB-B4AB-1D7BC653110D}" type="datetimeFigureOut">
              <a:rPr lang="tr-TR" smtClean="0"/>
              <a:t>29.06.2026</a:t>
            </a:fld>
            <a:endParaRPr lang="tr-TR"/>
          </a:p>
        </p:txBody>
      </p:sp>
      <p:sp>
        <p:nvSpPr>
          <p:cNvPr id="5" name="Alt Bilgi Yer Tutucusu 4">
            <a:extLst>
              <a:ext uri="{FF2B5EF4-FFF2-40B4-BE49-F238E27FC236}">
                <a16:creationId xmlns:a16="http://schemas.microsoft.com/office/drawing/2014/main" id="{4F6C0260-BF00-2A2D-2221-B5CF39A7AF8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919378A-1FA8-0DD4-7216-72693A125709}"/>
              </a:ext>
            </a:extLst>
          </p:cNvPr>
          <p:cNvSpPr>
            <a:spLocks noGrp="1"/>
          </p:cNvSpPr>
          <p:nvPr>
            <p:ph type="sldNum" sz="quarter" idx="12"/>
          </p:nvPr>
        </p:nvSpPr>
        <p:spPr/>
        <p:txBody>
          <a:bodyPr/>
          <a:lstStyle/>
          <a:p>
            <a:fld id="{18AA84DE-B6C5-421C-8E64-6E1A2AAB9A57}" type="slidenum">
              <a:rPr lang="tr-TR" smtClean="0"/>
              <a:t>‹#›</a:t>
            </a:fld>
            <a:endParaRPr lang="tr-TR"/>
          </a:p>
        </p:txBody>
      </p:sp>
    </p:spTree>
    <p:extLst>
      <p:ext uri="{BB962C8B-B14F-4D97-AF65-F5344CB8AC3E}">
        <p14:creationId xmlns:p14="http://schemas.microsoft.com/office/powerpoint/2010/main" val="841795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09B29EC-95E4-10D7-813C-7032EB31596E}"/>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066E86D5-939A-2E33-EF0D-F59BC2A8C3CA}"/>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472D8D82-A84C-2A59-1A99-A08F0DC7FBFE}"/>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B96726E1-7D34-240D-EAB8-03B402DEA9F4}"/>
              </a:ext>
            </a:extLst>
          </p:cNvPr>
          <p:cNvSpPr>
            <a:spLocks noGrp="1"/>
          </p:cNvSpPr>
          <p:nvPr>
            <p:ph type="dt" sz="half" idx="10"/>
          </p:nvPr>
        </p:nvSpPr>
        <p:spPr/>
        <p:txBody>
          <a:bodyPr/>
          <a:lstStyle/>
          <a:p>
            <a:fld id="{F556DD50-A536-46DB-B4AB-1D7BC653110D}" type="datetimeFigureOut">
              <a:rPr lang="tr-TR" smtClean="0"/>
              <a:t>29.06.2026</a:t>
            </a:fld>
            <a:endParaRPr lang="tr-TR"/>
          </a:p>
        </p:txBody>
      </p:sp>
      <p:sp>
        <p:nvSpPr>
          <p:cNvPr id="6" name="Alt Bilgi Yer Tutucusu 5">
            <a:extLst>
              <a:ext uri="{FF2B5EF4-FFF2-40B4-BE49-F238E27FC236}">
                <a16:creationId xmlns:a16="http://schemas.microsoft.com/office/drawing/2014/main" id="{BF4BBF56-AF4C-DE74-BDAC-D5C9E4FA5C15}"/>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BA8C83F4-3C24-C40B-E820-CF8ED46E8B70}"/>
              </a:ext>
            </a:extLst>
          </p:cNvPr>
          <p:cNvSpPr>
            <a:spLocks noGrp="1"/>
          </p:cNvSpPr>
          <p:nvPr>
            <p:ph type="sldNum" sz="quarter" idx="12"/>
          </p:nvPr>
        </p:nvSpPr>
        <p:spPr/>
        <p:txBody>
          <a:bodyPr/>
          <a:lstStyle/>
          <a:p>
            <a:fld id="{18AA84DE-B6C5-421C-8E64-6E1A2AAB9A57}" type="slidenum">
              <a:rPr lang="tr-TR" smtClean="0"/>
              <a:t>‹#›</a:t>
            </a:fld>
            <a:endParaRPr lang="tr-TR"/>
          </a:p>
        </p:txBody>
      </p:sp>
    </p:spTree>
    <p:extLst>
      <p:ext uri="{BB962C8B-B14F-4D97-AF65-F5344CB8AC3E}">
        <p14:creationId xmlns:p14="http://schemas.microsoft.com/office/powerpoint/2010/main" val="1504070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736E215-AA6D-32D9-1A4F-EDC7937E2698}"/>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4E87B907-8985-5104-57DA-D63ADE2D72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6B158196-97E0-9CD6-05A2-4C1D72070E7F}"/>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0285C5C8-06C2-772D-372B-05D64A6116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427D7E73-F921-A9E7-FB30-533229563229}"/>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CADE18D0-DF27-61CC-76AA-A38F3F7BFD07}"/>
              </a:ext>
            </a:extLst>
          </p:cNvPr>
          <p:cNvSpPr>
            <a:spLocks noGrp="1"/>
          </p:cNvSpPr>
          <p:nvPr>
            <p:ph type="dt" sz="half" idx="10"/>
          </p:nvPr>
        </p:nvSpPr>
        <p:spPr/>
        <p:txBody>
          <a:bodyPr/>
          <a:lstStyle/>
          <a:p>
            <a:fld id="{F556DD50-A536-46DB-B4AB-1D7BC653110D}" type="datetimeFigureOut">
              <a:rPr lang="tr-TR" smtClean="0"/>
              <a:t>29.06.2026</a:t>
            </a:fld>
            <a:endParaRPr lang="tr-TR"/>
          </a:p>
        </p:txBody>
      </p:sp>
      <p:sp>
        <p:nvSpPr>
          <p:cNvPr id="8" name="Alt Bilgi Yer Tutucusu 7">
            <a:extLst>
              <a:ext uri="{FF2B5EF4-FFF2-40B4-BE49-F238E27FC236}">
                <a16:creationId xmlns:a16="http://schemas.microsoft.com/office/drawing/2014/main" id="{795832EF-2225-9319-78B4-1646112C90EA}"/>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36FB5D5C-9C16-3DF7-4D33-45DBF8FB0CD2}"/>
              </a:ext>
            </a:extLst>
          </p:cNvPr>
          <p:cNvSpPr>
            <a:spLocks noGrp="1"/>
          </p:cNvSpPr>
          <p:nvPr>
            <p:ph type="sldNum" sz="quarter" idx="12"/>
          </p:nvPr>
        </p:nvSpPr>
        <p:spPr/>
        <p:txBody>
          <a:bodyPr/>
          <a:lstStyle/>
          <a:p>
            <a:fld id="{18AA84DE-B6C5-421C-8E64-6E1A2AAB9A57}" type="slidenum">
              <a:rPr lang="tr-TR" smtClean="0"/>
              <a:t>‹#›</a:t>
            </a:fld>
            <a:endParaRPr lang="tr-TR"/>
          </a:p>
        </p:txBody>
      </p:sp>
    </p:spTree>
    <p:extLst>
      <p:ext uri="{BB962C8B-B14F-4D97-AF65-F5344CB8AC3E}">
        <p14:creationId xmlns:p14="http://schemas.microsoft.com/office/powerpoint/2010/main" val="183379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A653FA7-B7B6-7669-7485-B58980727401}"/>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14398965-7BA3-6797-70ED-7BE97F83D121}"/>
              </a:ext>
            </a:extLst>
          </p:cNvPr>
          <p:cNvSpPr>
            <a:spLocks noGrp="1"/>
          </p:cNvSpPr>
          <p:nvPr>
            <p:ph type="dt" sz="half" idx="10"/>
          </p:nvPr>
        </p:nvSpPr>
        <p:spPr/>
        <p:txBody>
          <a:bodyPr/>
          <a:lstStyle/>
          <a:p>
            <a:fld id="{F556DD50-A536-46DB-B4AB-1D7BC653110D}" type="datetimeFigureOut">
              <a:rPr lang="tr-TR" smtClean="0"/>
              <a:t>29.06.2026</a:t>
            </a:fld>
            <a:endParaRPr lang="tr-TR"/>
          </a:p>
        </p:txBody>
      </p:sp>
      <p:sp>
        <p:nvSpPr>
          <p:cNvPr id="4" name="Alt Bilgi Yer Tutucusu 3">
            <a:extLst>
              <a:ext uri="{FF2B5EF4-FFF2-40B4-BE49-F238E27FC236}">
                <a16:creationId xmlns:a16="http://schemas.microsoft.com/office/drawing/2014/main" id="{FED8E36D-3FCF-893B-95C4-82AC870676EF}"/>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44BA75B6-BAFA-BE54-6744-D56CA4D34666}"/>
              </a:ext>
            </a:extLst>
          </p:cNvPr>
          <p:cNvSpPr>
            <a:spLocks noGrp="1"/>
          </p:cNvSpPr>
          <p:nvPr>
            <p:ph type="sldNum" sz="quarter" idx="12"/>
          </p:nvPr>
        </p:nvSpPr>
        <p:spPr/>
        <p:txBody>
          <a:bodyPr/>
          <a:lstStyle/>
          <a:p>
            <a:fld id="{18AA84DE-B6C5-421C-8E64-6E1A2AAB9A57}" type="slidenum">
              <a:rPr lang="tr-TR" smtClean="0"/>
              <a:t>‹#›</a:t>
            </a:fld>
            <a:endParaRPr lang="tr-TR"/>
          </a:p>
        </p:txBody>
      </p:sp>
    </p:spTree>
    <p:extLst>
      <p:ext uri="{BB962C8B-B14F-4D97-AF65-F5344CB8AC3E}">
        <p14:creationId xmlns:p14="http://schemas.microsoft.com/office/powerpoint/2010/main" val="745397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A13A54E7-19FF-6EDF-D67D-FD73A4E457E9}"/>
              </a:ext>
            </a:extLst>
          </p:cNvPr>
          <p:cNvSpPr>
            <a:spLocks noGrp="1"/>
          </p:cNvSpPr>
          <p:nvPr>
            <p:ph type="dt" sz="half" idx="10"/>
          </p:nvPr>
        </p:nvSpPr>
        <p:spPr/>
        <p:txBody>
          <a:bodyPr/>
          <a:lstStyle/>
          <a:p>
            <a:fld id="{F556DD50-A536-46DB-B4AB-1D7BC653110D}" type="datetimeFigureOut">
              <a:rPr lang="tr-TR" smtClean="0"/>
              <a:t>29.06.2026</a:t>
            </a:fld>
            <a:endParaRPr lang="tr-TR"/>
          </a:p>
        </p:txBody>
      </p:sp>
      <p:sp>
        <p:nvSpPr>
          <p:cNvPr id="3" name="Alt Bilgi Yer Tutucusu 2">
            <a:extLst>
              <a:ext uri="{FF2B5EF4-FFF2-40B4-BE49-F238E27FC236}">
                <a16:creationId xmlns:a16="http://schemas.microsoft.com/office/drawing/2014/main" id="{0E7162AD-9008-0889-3DDE-EECF52B714D1}"/>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88EA866B-96C1-72CB-5EB5-A7B8F648A7FF}"/>
              </a:ext>
            </a:extLst>
          </p:cNvPr>
          <p:cNvSpPr>
            <a:spLocks noGrp="1"/>
          </p:cNvSpPr>
          <p:nvPr>
            <p:ph type="sldNum" sz="quarter" idx="12"/>
          </p:nvPr>
        </p:nvSpPr>
        <p:spPr/>
        <p:txBody>
          <a:bodyPr/>
          <a:lstStyle/>
          <a:p>
            <a:fld id="{18AA84DE-B6C5-421C-8E64-6E1A2AAB9A57}" type="slidenum">
              <a:rPr lang="tr-TR" smtClean="0"/>
              <a:t>‹#›</a:t>
            </a:fld>
            <a:endParaRPr lang="tr-TR"/>
          </a:p>
        </p:txBody>
      </p:sp>
    </p:spTree>
    <p:extLst>
      <p:ext uri="{BB962C8B-B14F-4D97-AF65-F5344CB8AC3E}">
        <p14:creationId xmlns:p14="http://schemas.microsoft.com/office/powerpoint/2010/main" val="3311861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E485C4F-4A21-367B-C747-AA8946E69C4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06D2AEA8-5ABA-FD7A-7FF6-6EEFC8DD77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32DCC541-37A2-8407-B388-2715A1DEC9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1889A7CF-CEB6-B8E6-4D42-8F7856FBF5F5}"/>
              </a:ext>
            </a:extLst>
          </p:cNvPr>
          <p:cNvSpPr>
            <a:spLocks noGrp="1"/>
          </p:cNvSpPr>
          <p:nvPr>
            <p:ph type="dt" sz="half" idx="10"/>
          </p:nvPr>
        </p:nvSpPr>
        <p:spPr/>
        <p:txBody>
          <a:bodyPr/>
          <a:lstStyle/>
          <a:p>
            <a:fld id="{F556DD50-A536-46DB-B4AB-1D7BC653110D}" type="datetimeFigureOut">
              <a:rPr lang="tr-TR" smtClean="0"/>
              <a:t>29.06.2026</a:t>
            </a:fld>
            <a:endParaRPr lang="tr-TR"/>
          </a:p>
        </p:txBody>
      </p:sp>
      <p:sp>
        <p:nvSpPr>
          <p:cNvPr id="6" name="Alt Bilgi Yer Tutucusu 5">
            <a:extLst>
              <a:ext uri="{FF2B5EF4-FFF2-40B4-BE49-F238E27FC236}">
                <a16:creationId xmlns:a16="http://schemas.microsoft.com/office/drawing/2014/main" id="{84DD4C6F-ADA8-CE13-2646-E7436D873FCF}"/>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10A0042E-BD2F-8DAC-373B-7FC070D8ED5D}"/>
              </a:ext>
            </a:extLst>
          </p:cNvPr>
          <p:cNvSpPr>
            <a:spLocks noGrp="1"/>
          </p:cNvSpPr>
          <p:nvPr>
            <p:ph type="sldNum" sz="quarter" idx="12"/>
          </p:nvPr>
        </p:nvSpPr>
        <p:spPr/>
        <p:txBody>
          <a:bodyPr/>
          <a:lstStyle/>
          <a:p>
            <a:fld id="{18AA84DE-B6C5-421C-8E64-6E1A2AAB9A57}" type="slidenum">
              <a:rPr lang="tr-TR" smtClean="0"/>
              <a:t>‹#›</a:t>
            </a:fld>
            <a:endParaRPr lang="tr-TR"/>
          </a:p>
        </p:txBody>
      </p:sp>
    </p:spTree>
    <p:extLst>
      <p:ext uri="{BB962C8B-B14F-4D97-AF65-F5344CB8AC3E}">
        <p14:creationId xmlns:p14="http://schemas.microsoft.com/office/powerpoint/2010/main" val="2337321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10B3E7D-2010-6EE8-AC26-2681264577E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158B7A8F-349F-B145-1CF8-50C1FC8D7F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7DFE4A50-A210-5E41-AF1E-B236EFF8F4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0F225A4C-4204-D0D6-8AF8-736471721FBE}"/>
              </a:ext>
            </a:extLst>
          </p:cNvPr>
          <p:cNvSpPr>
            <a:spLocks noGrp="1"/>
          </p:cNvSpPr>
          <p:nvPr>
            <p:ph type="dt" sz="half" idx="10"/>
          </p:nvPr>
        </p:nvSpPr>
        <p:spPr/>
        <p:txBody>
          <a:bodyPr/>
          <a:lstStyle/>
          <a:p>
            <a:fld id="{F556DD50-A536-46DB-B4AB-1D7BC653110D}" type="datetimeFigureOut">
              <a:rPr lang="tr-TR" smtClean="0"/>
              <a:t>29.06.2026</a:t>
            </a:fld>
            <a:endParaRPr lang="tr-TR"/>
          </a:p>
        </p:txBody>
      </p:sp>
      <p:sp>
        <p:nvSpPr>
          <p:cNvPr id="6" name="Alt Bilgi Yer Tutucusu 5">
            <a:extLst>
              <a:ext uri="{FF2B5EF4-FFF2-40B4-BE49-F238E27FC236}">
                <a16:creationId xmlns:a16="http://schemas.microsoft.com/office/drawing/2014/main" id="{F7EAE20D-2C3E-DE6C-9FE2-EFFFD0D4713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D457F6B3-CA98-D20F-36AD-12204025A8BC}"/>
              </a:ext>
            </a:extLst>
          </p:cNvPr>
          <p:cNvSpPr>
            <a:spLocks noGrp="1"/>
          </p:cNvSpPr>
          <p:nvPr>
            <p:ph type="sldNum" sz="quarter" idx="12"/>
          </p:nvPr>
        </p:nvSpPr>
        <p:spPr/>
        <p:txBody>
          <a:bodyPr/>
          <a:lstStyle/>
          <a:p>
            <a:fld id="{18AA84DE-B6C5-421C-8E64-6E1A2AAB9A57}" type="slidenum">
              <a:rPr lang="tr-TR" smtClean="0"/>
              <a:t>‹#›</a:t>
            </a:fld>
            <a:endParaRPr lang="tr-TR"/>
          </a:p>
        </p:txBody>
      </p:sp>
    </p:spTree>
    <p:extLst>
      <p:ext uri="{BB962C8B-B14F-4D97-AF65-F5344CB8AC3E}">
        <p14:creationId xmlns:p14="http://schemas.microsoft.com/office/powerpoint/2010/main" val="917211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CCFCF626-1ADD-6071-E889-51B933F65F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89091C9-0B4B-F0DF-026F-1976AF3B81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62A6067-752C-85EB-37A6-50B6B52131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556DD50-A536-46DB-B4AB-1D7BC653110D}" type="datetimeFigureOut">
              <a:rPr lang="tr-TR" smtClean="0"/>
              <a:t>29.06.2026</a:t>
            </a:fld>
            <a:endParaRPr lang="tr-TR"/>
          </a:p>
        </p:txBody>
      </p:sp>
      <p:sp>
        <p:nvSpPr>
          <p:cNvPr id="5" name="Alt Bilgi Yer Tutucusu 4">
            <a:extLst>
              <a:ext uri="{FF2B5EF4-FFF2-40B4-BE49-F238E27FC236}">
                <a16:creationId xmlns:a16="http://schemas.microsoft.com/office/drawing/2014/main" id="{8E87654D-EA38-0343-7957-4C7B42739A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tr-TR"/>
          </a:p>
        </p:txBody>
      </p:sp>
      <p:sp>
        <p:nvSpPr>
          <p:cNvPr id="6" name="Slayt Numarası Yer Tutucusu 5">
            <a:extLst>
              <a:ext uri="{FF2B5EF4-FFF2-40B4-BE49-F238E27FC236}">
                <a16:creationId xmlns:a16="http://schemas.microsoft.com/office/drawing/2014/main" id="{0DD7648F-BBAC-8D96-AB7E-7F2AB7241D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8AA84DE-B6C5-421C-8E64-6E1A2AAB9A57}" type="slidenum">
              <a:rPr lang="tr-TR" smtClean="0"/>
              <a:t>‹#›</a:t>
            </a:fld>
            <a:endParaRPr lang="tr-TR"/>
          </a:p>
        </p:txBody>
      </p:sp>
    </p:spTree>
    <p:extLst>
      <p:ext uri="{BB962C8B-B14F-4D97-AF65-F5344CB8AC3E}">
        <p14:creationId xmlns:p14="http://schemas.microsoft.com/office/powerpoint/2010/main" val="17845065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1">
            <a:extLst>
              <a:ext uri="{FF2B5EF4-FFF2-40B4-BE49-F238E27FC236}">
                <a16:creationId xmlns:a16="http://schemas.microsoft.com/office/drawing/2014/main" id="{A7895A40-19A4-42D6-9D30-DBC1E800263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3">
            <a:extLst>
              <a:ext uri="{FF2B5EF4-FFF2-40B4-BE49-F238E27FC236}">
                <a16:creationId xmlns:a16="http://schemas.microsoft.com/office/drawing/2014/main" id="{02F429C4-ABC9-46FC-818A-B5429CDE4A9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70325" y="3369273"/>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5">
            <a:extLst>
              <a:ext uri="{FF2B5EF4-FFF2-40B4-BE49-F238E27FC236}">
                <a16:creationId xmlns:a16="http://schemas.microsoft.com/office/drawing/2014/main" id="{2CEF98E4-3709-4952-8F42-2305CCE34FA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374475" y="1040470"/>
            <a:ext cx="6858003" cy="477704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17">
            <a:extLst>
              <a:ext uri="{FF2B5EF4-FFF2-40B4-BE49-F238E27FC236}">
                <a16:creationId xmlns:a16="http://schemas.microsoft.com/office/drawing/2014/main" id="{F10BCCF5-D685-47FF-B675-647EAEB72C8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7914" y="857786"/>
            <a:ext cx="11067024" cy="5208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Başlık 5">
            <a:extLst>
              <a:ext uri="{FF2B5EF4-FFF2-40B4-BE49-F238E27FC236}">
                <a16:creationId xmlns:a16="http://schemas.microsoft.com/office/drawing/2014/main" id="{524A8ED9-E25D-F9A3-79F7-B446447EC661}"/>
              </a:ext>
            </a:extLst>
          </p:cNvPr>
          <p:cNvSpPr>
            <a:spLocks noGrp="1"/>
          </p:cNvSpPr>
          <p:nvPr>
            <p:ph type="title"/>
          </p:nvPr>
        </p:nvSpPr>
        <p:spPr>
          <a:xfrm>
            <a:off x="339634" y="1842116"/>
            <a:ext cx="11115304" cy="2142723"/>
          </a:xfrm>
        </p:spPr>
        <p:txBody>
          <a:bodyPr vert="horz" lIns="91440" tIns="45720" rIns="91440" bIns="45720" rtlCol="0" anchor="t">
            <a:normAutofit fontScale="90000"/>
          </a:bodyPr>
          <a:lstStyle/>
          <a:p>
            <a:pPr algn="ctr"/>
            <a:r>
              <a:rPr lang="en-US" sz="5600" b="1" kern="1200" dirty="0">
                <a:solidFill>
                  <a:srgbClr val="C00000"/>
                </a:solidFill>
                <a:latin typeface="+mj-lt"/>
                <a:ea typeface="+mj-ea"/>
                <a:cs typeface="+mj-cs"/>
              </a:rPr>
              <a:t>TRABZON ÜNİVERSİTESİ </a:t>
            </a:r>
            <a:r>
              <a:rPr lang="tr-TR" sz="5600" kern="1200" dirty="0">
                <a:solidFill>
                  <a:schemeClr val="tx1"/>
                </a:solidFill>
                <a:latin typeface="+mj-lt"/>
                <a:ea typeface="+mj-ea"/>
                <a:cs typeface="+mj-cs"/>
              </a:rPr>
              <a:t/>
            </a:r>
            <a:br>
              <a:rPr lang="tr-TR" sz="5600" kern="1200" dirty="0">
                <a:solidFill>
                  <a:schemeClr val="tx1"/>
                </a:solidFill>
                <a:latin typeface="+mj-lt"/>
                <a:ea typeface="+mj-ea"/>
                <a:cs typeface="+mj-cs"/>
              </a:rPr>
            </a:br>
            <a:r>
              <a:rPr lang="en-US" sz="5600" kern="1200" dirty="0">
                <a:solidFill>
                  <a:schemeClr val="tx1"/>
                </a:solidFill>
                <a:latin typeface="+mj-lt"/>
                <a:ea typeface="+mj-ea"/>
                <a:cs typeface="+mj-cs"/>
              </a:rPr>
              <a:t/>
            </a:r>
            <a:br>
              <a:rPr lang="en-US" sz="5600" kern="1200" dirty="0">
                <a:solidFill>
                  <a:schemeClr val="tx1"/>
                </a:solidFill>
                <a:latin typeface="+mj-lt"/>
                <a:ea typeface="+mj-ea"/>
                <a:cs typeface="+mj-cs"/>
              </a:rPr>
            </a:br>
            <a:r>
              <a:rPr lang="en-US" sz="4800" kern="1200" dirty="0">
                <a:solidFill>
                  <a:srgbClr val="002060"/>
                </a:solidFill>
                <a:latin typeface="+mj-lt"/>
                <a:ea typeface="+mj-ea"/>
                <a:cs typeface="+mj-cs"/>
              </a:rPr>
              <a:t>UYGULAMALI BİLİMLER YÜKSEKOKULU</a:t>
            </a:r>
            <a:endParaRPr lang="en-US" sz="5600" kern="1200" dirty="0">
              <a:solidFill>
                <a:srgbClr val="002060"/>
              </a:solidFill>
              <a:latin typeface="+mj-lt"/>
              <a:ea typeface="+mj-ea"/>
              <a:cs typeface="+mj-cs"/>
            </a:endParaRPr>
          </a:p>
        </p:txBody>
      </p:sp>
      <p:sp>
        <p:nvSpPr>
          <p:cNvPr id="7" name="Metin Yer Tutucusu 6">
            <a:extLst>
              <a:ext uri="{FF2B5EF4-FFF2-40B4-BE49-F238E27FC236}">
                <a16:creationId xmlns:a16="http://schemas.microsoft.com/office/drawing/2014/main" id="{327FF721-F8F6-B821-93AB-A5C9F90BA233}"/>
              </a:ext>
            </a:extLst>
          </p:cNvPr>
          <p:cNvSpPr>
            <a:spLocks noGrp="1"/>
          </p:cNvSpPr>
          <p:nvPr>
            <p:ph type="body" idx="1"/>
          </p:nvPr>
        </p:nvSpPr>
        <p:spPr>
          <a:xfrm>
            <a:off x="966278" y="3880998"/>
            <a:ext cx="9910295" cy="1281733"/>
          </a:xfrm>
        </p:spPr>
        <p:txBody>
          <a:bodyPr vert="horz" lIns="91440" tIns="45720" rIns="91440" bIns="45720" rtlCol="0" anchor="ctr">
            <a:normAutofit/>
          </a:bodyPr>
          <a:lstStyle/>
          <a:p>
            <a:pPr algn="ctr"/>
            <a:r>
              <a:rPr lang="en-US" sz="3200" b="1" kern="1200" dirty="0">
                <a:solidFill>
                  <a:srgbClr val="C00000"/>
                </a:solidFill>
                <a:latin typeface="+mn-lt"/>
                <a:ea typeface="+mn-ea"/>
                <a:cs typeface="+mn-cs"/>
              </a:rPr>
              <a:t>ACİL YARDIM VE AFET YÖNETİMİ BÖLÜMÜ</a:t>
            </a:r>
          </a:p>
        </p:txBody>
      </p:sp>
      <p:sp>
        <p:nvSpPr>
          <p:cNvPr id="20" name="Rectangle 19">
            <a:extLst>
              <a:ext uri="{FF2B5EF4-FFF2-40B4-BE49-F238E27FC236}">
                <a16:creationId xmlns:a16="http://schemas.microsoft.com/office/drawing/2014/main" id="{B0EE8A42-107A-4D4C-8D56-BBAE95C7FC0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524009" y="3366125"/>
            <a:ext cx="32004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Kurumsal İletişim Direktörlüğü | Sayfa | Kurumsal - Logolarımız">
            <a:extLst>
              <a:ext uri="{FF2B5EF4-FFF2-40B4-BE49-F238E27FC236}">
                <a16:creationId xmlns:a16="http://schemas.microsoft.com/office/drawing/2014/main" id="{852EC18B-9475-AFAE-A2F7-3FBA7391EF28}"/>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417693" y="301601"/>
            <a:ext cx="1374633" cy="1393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8593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49243"/>
            <a:ext cx="10515600" cy="1325563"/>
          </a:xfrm>
        </p:spPr>
        <p:txBody>
          <a:bodyPr>
            <a:normAutofit/>
          </a:bodyPr>
          <a:lstStyle/>
          <a:p>
            <a:r>
              <a:rPr lang="tr-TR" sz="3200" smtClean="0">
                <a:latin typeface="Arial" panose="020B0604020202020204" pitchFamily="34" charset="0"/>
                <a:cs typeface="Arial" panose="020B0604020202020204" pitchFamily="34" charset="0"/>
              </a:rPr>
              <a:t>Çalışma Alanları ve İş Olanakları</a:t>
            </a:r>
            <a:endParaRPr lang="en-US" sz="320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838200" y="1288111"/>
            <a:ext cx="10915650" cy="5388914"/>
          </a:xfrm>
        </p:spPr>
        <p:txBody>
          <a:bodyPr>
            <a:normAutofit/>
          </a:bodyPr>
          <a:lstStyle/>
          <a:p>
            <a:pPr algn="just">
              <a:buFont typeface="Wingdings" panose="05000000000000000000" pitchFamily="2" charset="2"/>
              <a:buChar char="Ø"/>
            </a:pPr>
            <a:r>
              <a:rPr lang="tr-TR" sz="2000" smtClean="0">
                <a:latin typeface="Arial" panose="020B0604020202020204" pitchFamily="34" charset="0"/>
                <a:cs typeface="Arial" panose="020B0604020202020204" pitchFamily="34" charset="0"/>
              </a:rPr>
              <a:t>Afet ve Acil Durum Başkanlığı (AFAD) ve Eğitim Merkezi (AFADEM),</a:t>
            </a:r>
          </a:p>
          <a:p>
            <a:pPr algn="just">
              <a:buFont typeface="Wingdings" panose="05000000000000000000" pitchFamily="2" charset="2"/>
              <a:buChar char="Ø"/>
            </a:pPr>
            <a:r>
              <a:rPr lang="tr-TR" sz="2000" smtClean="0">
                <a:latin typeface="Arial" panose="020B0604020202020204" pitchFamily="34" charset="0"/>
                <a:cs typeface="Arial" panose="020B0604020202020204" pitchFamily="34" charset="0"/>
              </a:rPr>
              <a:t>İl Afet ve Acil Durum Müdürlükleri</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21663" y="2077671"/>
            <a:ext cx="3548674" cy="45993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2" descr="Kurumsal İletişim Direktörlüğü | Sayfa | Kurumsal - Logolarımız">
            <a:extLst>
              <a:ext uri="{FF2B5EF4-FFF2-40B4-BE49-F238E27FC236}">
                <a16:creationId xmlns:a16="http://schemas.microsoft.com/office/drawing/2014/main" id="{8913A107-13F8-CDB0-DE1E-1FE33CEBC5AC}"/>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496264" y="247813"/>
            <a:ext cx="1374633" cy="1393667"/>
          </a:xfrm>
          <a:prstGeom prst="rect">
            <a:avLst/>
          </a:prstGeom>
          <a:noFill/>
          <a:extLst>
            <a:ext uri="{909E8E84-426E-40DD-AFC4-6F175D3DCCD1}">
              <a14:hiddenFill xmlns:a14="http://schemas.microsoft.com/office/drawing/2010/main">
                <a:solidFill>
                  <a:srgbClr val="FFFFFF"/>
                </a:solidFill>
              </a14:hiddenFill>
            </a:ext>
          </a:extLst>
        </p:spPr>
      </p:pic>
      <p:sp>
        <p:nvSpPr>
          <p:cNvPr id="7" name="Başlık 5">
            <a:extLst>
              <a:ext uri="{FF2B5EF4-FFF2-40B4-BE49-F238E27FC236}">
                <a16:creationId xmlns:a16="http://schemas.microsoft.com/office/drawing/2014/main" id="{848EE765-5E9E-5E7B-7035-677DAF3134ED}"/>
              </a:ext>
            </a:extLst>
          </p:cNvPr>
          <p:cNvSpPr txBox="1">
            <a:spLocks/>
          </p:cNvSpPr>
          <p:nvPr/>
        </p:nvSpPr>
        <p:spPr>
          <a:xfrm>
            <a:off x="520149" y="177420"/>
            <a:ext cx="10436750" cy="58410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smtClean="0">
                <a:solidFill>
                  <a:srgbClr val="C00000"/>
                </a:solidFill>
                <a:latin typeface="+mn-lt"/>
                <a:ea typeface="+mn-ea"/>
                <a:cs typeface="+mn-cs"/>
              </a:rPr>
              <a:t>ACİL YARDIM VE AFET YÖNETİMİ BÖLÜMÜ</a:t>
            </a:r>
            <a:endParaRPr lang="tr-TR" sz="3600" dirty="0">
              <a:solidFill>
                <a:srgbClr val="C00000"/>
              </a:solidFill>
            </a:endParaRPr>
          </a:p>
        </p:txBody>
      </p:sp>
    </p:spTree>
    <p:extLst>
      <p:ext uri="{BB962C8B-B14F-4D97-AF65-F5344CB8AC3E}">
        <p14:creationId xmlns:p14="http://schemas.microsoft.com/office/powerpoint/2010/main" val="42055702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1"/>
          <p:cNvSpPr>
            <a:spLocks noGrp="1"/>
          </p:cNvSpPr>
          <p:nvPr>
            <p:ph type="title"/>
          </p:nvPr>
        </p:nvSpPr>
        <p:spPr>
          <a:xfrm>
            <a:off x="838200" y="806105"/>
            <a:ext cx="10515600" cy="689459"/>
          </a:xfrm>
        </p:spPr>
        <p:txBody>
          <a:bodyPr>
            <a:normAutofit/>
          </a:bodyPr>
          <a:lstStyle/>
          <a:p>
            <a:r>
              <a:rPr lang="tr-TR" sz="3200">
                <a:latin typeface="Arial" panose="020B0604020202020204" pitchFamily="34" charset="0"/>
                <a:cs typeface="Arial" panose="020B0604020202020204" pitchFamily="34" charset="0"/>
              </a:rPr>
              <a:t>Çalışma Alanları ve İş Olanakları</a:t>
            </a:r>
            <a:endParaRPr lang="en-US" sz="3200">
              <a:latin typeface="Arial" panose="020B0604020202020204" pitchFamily="34" charset="0"/>
              <a:cs typeface="Arial" panose="020B0604020202020204" pitchFamily="34" charset="0"/>
            </a:endParaRPr>
          </a:p>
        </p:txBody>
      </p:sp>
      <p:sp>
        <p:nvSpPr>
          <p:cNvPr id="9" name="İçerik Yer Tutucusu 2"/>
          <p:cNvSpPr>
            <a:spLocks noGrp="1"/>
          </p:cNvSpPr>
          <p:nvPr>
            <p:ph idx="1"/>
          </p:nvPr>
        </p:nvSpPr>
        <p:spPr>
          <a:xfrm>
            <a:off x="838200" y="1713853"/>
            <a:ext cx="10915650" cy="4963171"/>
          </a:xfrm>
        </p:spPr>
        <p:txBody>
          <a:bodyPr>
            <a:normAutofit/>
          </a:bodyPr>
          <a:lstStyle/>
          <a:p>
            <a:pPr algn="just">
              <a:buFont typeface="Wingdings" panose="05000000000000000000" pitchFamily="2" charset="2"/>
              <a:buChar char="Ø"/>
            </a:pPr>
            <a:r>
              <a:rPr lang="tr-TR" sz="2000">
                <a:latin typeface="Arial" panose="020B0604020202020204" pitchFamily="34" charset="0"/>
                <a:cs typeface="Arial" panose="020B0604020202020204" pitchFamily="34" charset="0"/>
              </a:rPr>
              <a:t>Sağlık Bakanlığı Acil Sağlık Hizmetleri Genel Müdürlüğü bünyesinde yer alan ilgili tüm birim ve şube müdürlüklerinde</a:t>
            </a:r>
            <a:r>
              <a:rPr lang="tr-TR" sz="2000" smtClean="0">
                <a:latin typeface="Arial" panose="020B0604020202020204" pitchFamily="34" charset="0"/>
                <a:cs typeface="Arial" panose="020B0604020202020204" pitchFamily="34" charset="0"/>
              </a:rPr>
              <a:t>,</a:t>
            </a:r>
          </a:p>
          <a:p>
            <a:pPr algn="just">
              <a:buFont typeface="Wingdings" panose="05000000000000000000" pitchFamily="2" charset="2"/>
              <a:buChar char="Ø"/>
            </a:pPr>
            <a:r>
              <a:rPr lang="tr-TR" sz="2000">
                <a:latin typeface="Arial" panose="020B0604020202020204" pitchFamily="34" charset="0"/>
                <a:cs typeface="Arial" panose="020B0604020202020204" pitchFamily="34" charset="0"/>
              </a:rPr>
              <a:t>Büyükşehir belediyelerinde Afet Koordinasyon </a:t>
            </a:r>
            <a:r>
              <a:rPr lang="tr-TR" sz="2000" smtClean="0">
                <a:latin typeface="Arial" panose="020B0604020202020204" pitchFamily="34" charset="0"/>
                <a:cs typeface="Arial" panose="020B0604020202020204" pitchFamily="34" charset="0"/>
              </a:rPr>
              <a:t>Merkezinde </a:t>
            </a:r>
            <a:r>
              <a:rPr lang="tr-TR" sz="2000">
                <a:latin typeface="Arial" panose="020B0604020202020204" pitchFamily="34" charset="0"/>
                <a:cs typeface="Arial" panose="020B0604020202020204" pitchFamily="34" charset="0"/>
              </a:rPr>
              <a:t>(AKOM</a:t>
            </a:r>
            <a:r>
              <a:rPr lang="tr-TR" sz="2000" smtClean="0">
                <a:latin typeface="Arial" panose="020B0604020202020204" pitchFamily="34" charset="0"/>
                <a:cs typeface="Arial" panose="020B0604020202020204" pitchFamily="34" charset="0"/>
              </a:rPr>
              <a:t>),</a:t>
            </a:r>
            <a:endParaRPr lang="tr-TR" sz="2000">
              <a:latin typeface="Arial" panose="020B0604020202020204" pitchFamily="34" charset="0"/>
              <a:cs typeface="Arial" panose="020B0604020202020204" pitchFamily="34" charset="0"/>
            </a:endParaRPr>
          </a:p>
        </p:txBody>
      </p:sp>
      <p:pic>
        <p:nvPicPr>
          <p:cNvPr id="14" name="Resim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37998"/>
            <a:ext cx="12192000" cy="3857315"/>
          </a:xfrm>
          <a:prstGeom prst="rect">
            <a:avLst/>
          </a:prstGeom>
        </p:spPr>
      </p:pic>
      <p:pic>
        <p:nvPicPr>
          <p:cNvPr id="6" name="Picture 2" descr="Kurumsal İletişim Direktörlüğü | Sayfa | Kurumsal - Logolarımız">
            <a:extLst>
              <a:ext uri="{FF2B5EF4-FFF2-40B4-BE49-F238E27FC236}">
                <a16:creationId xmlns:a16="http://schemas.microsoft.com/office/drawing/2014/main" id="{8913A107-13F8-CDB0-DE1E-1FE33CEBC5AC}"/>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496264" y="247813"/>
            <a:ext cx="1374633" cy="1393667"/>
          </a:xfrm>
          <a:prstGeom prst="rect">
            <a:avLst/>
          </a:prstGeom>
          <a:noFill/>
          <a:extLst>
            <a:ext uri="{909E8E84-426E-40DD-AFC4-6F175D3DCCD1}">
              <a14:hiddenFill xmlns:a14="http://schemas.microsoft.com/office/drawing/2010/main">
                <a:solidFill>
                  <a:srgbClr val="FFFFFF"/>
                </a:solidFill>
              </a14:hiddenFill>
            </a:ext>
          </a:extLst>
        </p:spPr>
      </p:pic>
      <p:sp>
        <p:nvSpPr>
          <p:cNvPr id="7" name="Başlık 5">
            <a:extLst>
              <a:ext uri="{FF2B5EF4-FFF2-40B4-BE49-F238E27FC236}">
                <a16:creationId xmlns:a16="http://schemas.microsoft.com/office/drawing/2014/main" id="{848EE765-5E9E-5E7B-7035-677DAF3134ED}"/>
              </a:ext>
            </a:extLst>
          </p:cNvPr>
          <p:cNvSpPr txBox="1">
            <a:spLocks/>
          </p:cNvSpPr>
          <p:nvPr/>
        </p:nvSpPr>
        <p:spPr>
          <a:xfrm>
            <a:off x="520149" y="177420"/>
            <a:ext cx="10436750" cy="58410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smtClean="0">
                <a:solidFill>
                  <a:srgbClr val="C00000"/>
                </a:solidFill>
                <a:latin typeface="+mn-lt"/>
                <a:ea typeface="+mn-ea"/>
                <a:cs typeface="+mn-cs"/>
              </a:rPr>
              <a:t>ACİL YARDIM VE AFET YÖNETİMİ BÖLÜMÜ</a:t>
            </a:r>
            <a:endParaRPr lang="tr-TR" sz="3600" dirty="0">
              <a:solidFill>
                <a:srgbClr val="C00000"/>
              </a:solidFill>
            </a:endParaRPr>
          </a:p>
        </p:txBody>
      </p:sp>
    </p:spTree>
    <p:extLst>
      <p:ext uri="{BB962C8B-B14F-4D97-AF65-F5344CB8AC3E}">
        <p14:creationId xmlns:p14="http://schemas.microsoft.com/office/powerpoint/2010/main" val="11539286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838200" y="675861"/>
            <a:ext cx="10515600" cy="649702"/>
          </a:xfrm>
        </p:spPr>
        <p:txBody>
          <a:bodyPr>
            <a:normAutofit/>
          </a:bodyPr>
          <a:lstStyle/>
          <a:p>
            <a:r>
              <a:rPr lang="tr-TR" sz="3200">
                <a:latin typeface="Arial" panose="020B0604020202020204" pitchFamily="34" charset="0"/>
                <a:cs typeface="Arial" panose="020B0604020202020204" pitchFamily="34" charset="0"/>
              </a:rPr>
              <a:t>Çalışma Alanları ve İş Olanakları</a:t>
            </a:r>
            <a:endParaRPr lang="en-US" sz="3200">
              <a:latin typeface="Arial" panose="020B0604020202020204" pitchFamily="34" charset="0"/>
              <a:cs typeface="Arial" panose="020B0604020202020204" pitchFamily="34" charset="0"/>
            </a:endParaRPr>
          </a:p>
        </p:txBody>
      </p:sp>
      <p:sp>
        <p:nvSpPr>
          <p:cNvPr id="5" name="İçerik Yer Tutucusu 2"/>
          <p:cNvSpPr>
            <a:spLocks noGrp="1"/>
          </p:cNvSpPr>
          <p:nvPr>
            <p:ph idx="1"/>
          </p:nvPr>
        </p:nvSpPr>
        <p:spPr>
          <a:xfrm>
            <a:off x="838200" y="1230313"/>
            <a:ext cx="9220200" cy="5446712"/>
          </a:xfrm>
        </p:spPr>
        <p:txBody>
          <a:bodyPr>
            <a:normAutofit/>
          </a:bodyPr>
          <a:lstStyle/>
          <a:p>
            <a:pPr algn="just">
              <a:buFont typeface="Wingdings" panose="05000000000000000000" pitchFamily="2" charset="2"/>
              <a:buChar char="Ø"/>
            </a:pPr>
            <a:r>
              <a:rPr lang="tr-TR" sz="2000" smtClean="0">
                <a:latin typeface="Arial" panose="020B0604020202020204" pitchFamily="34" charset="0"/>
                <a:cs typeface="Arial" panose="020B0604020202020204" pitchFamily="34" charset="0"/>
              </a:rPr>
              <a:t>Büyükşehir belediyelerinde ve belediyelerde İtfaiye Daire Başkanlıklarında ve İtfaiye İstasyonlarında,</a:t>
            </a:r>
            <a:endParaRPr lang="tr-TR" sz="2000">
              <a:latin typeface="Arial" panose="020B0604020202020204" pitchFamily="34" charset="0"/>
              <a:cs typeface="Arial" panose="020B0604020202020204" pitchFamily="34" charset="0"/>
            </a:endParaRPr>
          </a:p>
        </p:txBody>
      </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4125" y="1922340"/>
            <a:ext cx="7143750" cy="4762500"/>
          </a:xfrm>
          <a:prstGeom prst="rect">
            <a:avLst/>
          </a:prstGeom>
          <a:ln w="88900" cap="sq" cmpd="thickThin">
            <a:solidFill>
              <a:srgbClr val="000000"/>
            </a:solidFill>
            <a:prstDash val="solid"/>
            <a:miter lim="800000"/>
          </a:ln>
          <a:effectLst>
            <a:innerShdw blurRad="76200">
              <a:srgbClr val="000000"/>
            </a:innerShdw>
          </a:effectLst>
        </p:spPr>
      </p:pic>
      <p:pic>
        <p:nvPicPr>
          <p:cNvPr id="7" name="Picture 2" descr="Kurumsal İletişim Direktörlüğü | Sayfa | Kurumsal - Logolarımız">
            <a:extLst>
              <a:ext uri="{FF2B5EF4-FFF2-40B4-BE49-F238E27FC236}">
                <a16:creationId xmlns:a16="http://schemas.microsoft.com/office/drawing/2014/main" id="{8913A107-13F8-CDB0-DE1E-1FE33CEBC5AC}"/>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496264" y="247813"/>
            <a:ext cx="1374633" cy="1393667"/>
          </a:xfrm>
          <a:prstGeom prst="rect">
            <a:avLst/>
          </a:prstGeom>
          <a:noFill/>
          <a:extLst>
            <a:ext uri="{909E8E84-426E-40DD-AFC4-6F175D3DCCD1}">
              <a14:hiddenFill xmlns:a14="http://schemas.microsoft.com/office/drawing/2010/main">
                <a:solidFill>
                  <a:srgbClr val="FFFFFF"/>
                </a:solidFill>
              </a14:hiddenFill>
            </a:ext>
          </a:extLst>
        </p:spPr>
      </p:pic>
      <p:sp>
        <p:nvSpPr>
          <p:cNvPr id="9" name="Başlık 5">
            <a:extLst>
              <a:ext uri="{FF2B5EF4-FFF2-40B4-BE49-F238E27FC236}">
                <a16:creationId xmlns:a16="http://schemas.microsoft.com/office/drawing/2014/main" id="{848EE765-5E9E-5E7B-7035-677DAF3134ED}"/>
              </a:ext>
            </a:extLst>
          </p:cNvPr>
          <p:cNvSpPr txBox="1">
            <a:spLocks/>
          </p:cNvSpPr>
          <p:nvPr/>
        </p:nvSpPr>
        <p:spPr>
          <a:xfrm>
            <a:off x="520149" y="177420"/>
            <a:ext cx="10436750" cy="58410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smtClean="0">
                <a:solidFill>
                  <a:srgbClr val="C00000"/>
                </a:solidFill>
                <a:latin typeface="+mn-lt"/>
                <a:ea typeface="+mn-ea"/>
                <a:cs typeface="+mn-cs"/>
              </a:rPr>
              <a:t>ACİL YARDIM VE AFET YÖNETİMİ BÖLÜMÜ</a:t>
            </a:r>
            <a:endParaRPr lang="tr-TR" sz="3600" dirty="0">
              <a:solidFill>
                <a:srgbClr val="C00000"/>
              </a:solidFill>
            </a:endParaRPr>
          </a:p>
        </p:txBody>
      </p:sp>
    </p:spTree>
    <p:extLst>
      <p:ext uri="{BB962C8B-B14F-4D97-AF65-F5344CB8AC3E}">
        <p14:creationId xmlns:p14="http://schemas.microsoft.com/office/powerpoint/2010/main" val="2966716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a:spLocks noGrp="1"/>
          </p:cNvSpPr>
          <p:nvPr>
            <p:ph idx="1"/>
          </p:nvPr>
        </p:nvSpPr>
        <p:spPr>
          <a:xfrm>
            <a:off x="838200" y="1230313"/>
            <a:ext cx="9347421" cy="5446712"/>
          </a:xfrm>
        </p:spPr>
        <p:txBody>
          <a:bodyPr>
            <a:normAutofit/>
          </a:bodyPr>
          <a:lstStyle/>
          <a:p>
            <a:pPr algn="just">
              <a:buFont typeface="Wingdings" panose="05000000000000000000" pitchFamily="2" charset="2"/>
              <a:buChar char="Ø"/>
            </a:pPr>
            <a:r>
              <a:rPr lang="tr-TR" sz="2000">
                <a:latin typeface="Arial" panose="020B0604020202020204" pitchFamily="34" charset="0"/>
                <a:cs typeface="Arial" panose="020B0604020202020204" pitchFamily="34" charset="0"/>
              </a:rPr>
              <a:t>Kamu teşkilatlarında yer alan afet ve acil durumların koordinasyon ve yönetiminin gerçekleştiği Komuta Kontrol Merkezinde (112 KKM, İtfaiye Teşkilatları, SAKOM: Sağlık Afet Koordinasyon Merkezleri vb.)</a:t>
            </a:r>
          </a:p>
        </p:txBody>
      </p:sp>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9608" y="3375169"/>
            <a:ext cx="4287715" cy="22859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Resim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6515" y="3099596"/>
            <a:ext cx="3415324" cy="25614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Unvan 1"/>
          <p:cNvSpPr>
            <a:spLocks noGrp="1"/>
          </p:cNvSpPr>
          <p:nvPr>
            <p:ph type="title"/>
          </p:nvPr>
        </p:nvSpPr>
        <p:spPr>
          <a:xfrm>
            <a:off x="838200" y="564543"/>
            <a:ext cx="10515600" cy="761020"/>
          </a:xfrm>
        </p:spPr>
        <p:txBody>
          <a:bodyPr>
            <a:normAutofit/>
          </a:bodyPr>
          <a:lstStyle/>
          <a:p>
            <a:r>
              <a:rPr lang="tr-TR" sz="3200">
                <a:latin typeface="Arial" panose="020B0604020202020204" pitchFamily="34" charset="0"/>
                <a:cs typeface="Arial" panose="020B0604020202020204" pitchFamily="34" charset="0"/>
              </a:rPr>
              <a:t>Çalışma Alanları ve İş Olanakları</a:t>
            </a:r>
            <a:endParaRPr lang="en-US" sz="3200">
              <a:latin typeface="Arial" panose="020B0604020202020204" pitchFamily="34" charset="0"/>
              <a:cs typeface="Arial" panose="020B0604020202020204" pitchFamily="34" charset="0"/>
            </a:endParaRPr>
          </a:p>
        </p:txBody>
      </p:sp>
      <p:pic>
        <p:nvPicPr>
          <p:cNvPr id="11" name="Picture 2" descr="Kurumsal İletişim Direktörlüğü | Sayfa | Kurumsal - Logolarımız">
            <a:extLst>
              <a:ext uri="{FF2B5EF4-FFF2-40B4-BE49-F238E27FC236}">
                <a16:creationId xmlns:a16="http://schemas.microsoft.com/office/drawing/2014/main" id="{8913A107-13F8-CDB0-DE1E-1FE33CEBC5AC}"/>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496264" y="247813"/>
            <a:ext cx="1374633" cy="1393667"/>
          </a:xfrm>
          <a:prstGeom prst="rect">
            <a:avLst/>
          </a:prstGeom>
          <a:noFill/>
          <a:extLst>
            <a:ext uri="{909E8E84-426E-40DD-AFC4-6F175D3DCCD1}">
              <a14:hiddenFill xmlns:a14="http://schemas.microsoft.com/office/drawing/2010/main">
                <a:solidFill>
                  <a:srgbClr val="FFFFFF"/>
                </a:solidFill>
              </a14:hiddenFill>
            </a:ext>
          </a:extLst>
        </p:spPr>
      </p:pic>
      <p:sp>
        <p:nvSpPr>
          <p:cNvPr id="12" name="Başlık 5">
            <a:extLst>
              <a:ext uri="{FF2B5EF4-FFF2-40B4-BE49-F238E27FC236}">
                <a16:creationId xmlns:a16="http://schemas.microsoft.com/office/drawing/2014/main" id="{848EE765-5E9E-5E7B-7035-677DAF3134ED}"/>
              </a:ext>
            </a:extLst>
          </p:cNvPr>
          <p:cNvSpPr txBox="1">
            <a:spLocks/>
          </p:cNvSpPr>
          <p:nvPr/>
        </p:nvSpPr>
        <p:spPr>
          <a:xfrm>
            <a:off x="520149" y="177420"/>
            <a:ext cx="10436750" cy="58410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smtClean="0">
                <a:solidFill>
                  <a:srgbClr val="C00000"/>
                </a:solidFill>
                <a:latin typeface="+mn-lt"/>
                <a:ea typeface="+mn-ea"/>
                <a:cs typeface="+mn-cs"/>
              </a:rPr>
              <a:t>ACİL YARDIM VE AFET YÖNETİMİ BÖLÜMÜ</a:t>
            </a:r>
            <a:endParaRPr lang="tr-TR" sz="3600" dirty="0">
              <a:solidFill>
                <a:srgbClr val="C00000"/>
              </a:solidFill>
            </a:endParaRPr>
          </a:p>
        </p:txBody>
      </p:sp>
    </p:spTree>
    <p:extLst>
      <p:ext uri="{BB962C8B-B14F-4D97-AF65-F5344CB8AC3E}">
        <p14:creationId xmlns:p14="http://schemas.microsoft.com/office/powerpoint/2010/main" val="28204652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a:spLocks noGrp="1"/>
          </p:cNvSpPr>
          <p:nvPr>
            <p:ph idx="1"/>
          </p:nvPr>
        </p:nvSpPr>
        <p:spPr>
          <a:xfrm>
            <a:off x="838200" y="1230313"/>
            <a:ext cx="9658064" cy="5446712"/>
          </a:xfrm>
        </p:spPr>
        <p:txBody>
          <a:bodyPr>
            <a:normAutofit/>
          </a:bodyPr>
          <a:lstStyle/>
          <a:p>
            <a:pPr algn="just">
              <a:buFont typeface="Wingdings" panose="05000000000000000000" pitchFamily="2" charset="2"/>
              <a:buChar char="Ø"/>
            </a:pPr>
            <a:r>
              <a:rPr lang="tr-TR" sz="2000">
                <a:latin typeface="Arial" panose="020B0604020202020204" pitchFamily="34" charset="0"/>
                <a:cs typeface="Arial" panose="020B0604020202020204" pitchFamily="34" charset="0"/>
              </a:rPr>
              <a:t>Özel sektörde ilgili birimlerde (Afet ve acil durum planlama, Personelin afete hazırlığı ve eğitimi, tatbikatlar gibi konularda),</a:t>
            </a:r>
          </a:p>
          <a:p>
            <a:pPr algn="just">
              <a:buFont typeface="Wingdings" panose="05000000000000000000" pitchFamily="2" charset="2"/>
              <a:buChar char="Ø"/>
            </a:pPr>
            <a:r>
              <a:rPr lang="tr-TR" sz="2000">
                <a:latin typeface="Arial" panose="020B0604020202020204" pitchFamily="34" charset="0"/>
                <a:cs typeface="Arial" panose="020B0604020202020204" pitchFamily="34" charset="0"/>
              </a:rPr>
              <a:t>Afet ve acil durumlarla ilgili sivil toplum kuruluşlarında</a:t>
            </a:r>
            <a:r>
              <a:rPr lang="tr-TR" sz="2000" smtClean="0">
                <a:latin typeface="Arial" panose="020B0604020202020204" pitchFamily="34" charset="0"/>
                <a:cs typeface="Arial" panose="020B0604020202020204" pitchFamily="34" charset="0"/>
              </a:rPr>
              <a:t>,</a:t>
            </a:r>
          </a:p>
          <a:p>
            <a:pPr algn="just">
              <a:buFont typeface="Wingdings" panose="05000000000000000000" pitchFamily="2" charset="2"/>
              <a:buChar char="Ø"/>
            </a:pPr>
            <a:r>
              <a:rPr lang="tr-TR" sz="2000">
                <a:latin typeface="Arial" panose="020B0604020202020204" pitchFamily="34" charset="0"/>
                <a:cs typeface="Arial" panose="020B0604020202020204" pitchFamily="34" charset="0"/>
              </a:rPr>
              <a:t>Türk Kızılayı’nın başta Afet Operasyon Merkezi (AFOM) olmak üzere afetlerle ilgili diğer tüm birimlerinde,</a:t>
            </a:r>
          </a:p>
        </p:txBody>
      </p:sp>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46058" y="3078971"/>
            <a:ext cx="3110035" cy="1749395"/>
          </a:xfrm>
          <a:prstGeom prst="rect">
            <a:avLst/>
          </a:prstGeom>
        </p:spPr>
      </p:pic>
      <p:pic>
        <p:nvPicPr>
          <p:cNvPr id="12" name="Resim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08" y="3048000"/>
            <a:ext cx="8898792" cy="3810000"/>
          </a:xfrm>
          <a:prstGeom prst="rect">
            <a:avLst/>
          </a:prstGeom>
        </p:spPr>
      </p:pic>
      <p:pic>
        <p:nvPicPr>
          <p:cNvPr id="13" name="Resim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46059" y="5014499"/>
            <a:ext cx="3110035" cy="1818871"/>
          </a:xfrm>
          <a:prstGeom prst="rect">
            <a:avLst/>
          </a:prstGeom>
        </p:spPr>
      </p:pic>
      <p:sp>
        <p:nvSpPr>
          <p:cNvPr id="9" name="Unvan 1"/>
          <p:cNvSpPr>
            <a:spLocks noGrp="1"/>
          </p:cNvSpPr>
          <p:nvPr>
            <p:ph type="title"/>
          </p:nvPr>
        </p:nvSpPr>
        <p:spPr>
          <a:xfrm>
            <a:off x="838200" y="636104"/>
            <a:ext cx="10515600" cy="788544"/>
          </a:xfrm>
        </p:spPr>
        <p:txBody>
          <a:bodyPr>
            <a:normAutofit/>
          </a:bodyPr>
          <a:lstStyle/>
          <a:p>
            <a:r>
              <a:rPr lang="tr-TR" sz="3200">
                <a:latin typeface="Arial" panose="020B0604020202020204" pitchFamily="34" charset="0"/>
                <a:cs typeface="Arial" panose="020B0604020202020204" pitchFamily="34" charset="0"/>
              </a:rPr>
              <a:t>Çalışma Alanları ve İş Olanakları</a:t>
            </a:r>
            <a:endParaRPr lang="en-US" sz="3200">
              <a:latin typeface="Arial" panose="020B0604020202020204" pitchFamily="34" charset="0"/>
              <a:cs typeface="Arial" panose="020B0604020202020204" pitchFamily="34" charset="0"/>
            </a:endParaRPr>
          </a:p>
        </p:txBody>
      </p:sp>
      <p:pic>
        <p:nvPicPr>
          <p:cNvPr id="10" name="Picture 2" descr="Kurumsal İletişim Direktörlüğü | Sayfa | Kurumsal - Logolarımız">
            <a:extLst>
              <a:ext uri="{FF2B5EF4-FFF2-40B4-BE49-F238E27FC236}">
                <a16:creationId xmlns:a16="http://schemas.microsoft.com/office/drawing/2014/main" id="{8913A107-13F8-CDB0-DE1E-1FE33CEBC5AC}"/>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0496264" y="247813"/>
            <a:ext cx="1374633" cy="1393667"/>
          </a:xfrm>
          <a:prstGeom prst="rect">
            <a:avLst/>
          </a:prstGeom>
          <a:noFill/>
          <a:extLst>
            <a:ext uri="{909E8E84-426E-40DD-AFC4-6F175D3DCCD1}">
              <a14:hiddenFill xmlns:a14="http://schemas.microsoft.com/office/drawing/2010/main">
                <a:solidFill>
                  <a:srgbClr val="FFFFFF"/>
                </a:solidFill>
              </a14:hiddenFill>
            </a:ext>
          </a:extLst>
        </p:spPr>
      </p:pic>
      <p:sp>
        <p:nvSpPr>
          <p:cNvPr id="14" name="Başlık 5">
            <a:extLst>
              <a:ext uri="{FF2B5EF4-FFF2-40B4-BE49-F238E27FC236}">
                <a16:creationId xmlns:a16="http://schemas.microsoft.com/office/drawing/2014/main" id="{848EE765-5E9E-5E7B-7035-677DAF3134ED}"/>
              </a:ext>
            </a:extLst>
          </p:cNvPr>
          <p:cNvSpPr txBox="1">
            <a:spLocks/>
          </p:cNvSpPr>
          <p:nvPr/>
        </p:nvSpPr>
        <p:spPr>
          <a:xfrm>
            <a:off x="520149" y="177420"/>
            <a:ext cx="10436750" cy="58410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smtClean="0">
                <a:solidFill>
                  <a:srgbClr val="C00000"/>
                </a:solidFill>
                <a:latin typeface="+mn-lt"/>
                <a:ea typeface="+mn-ea"/>
                <a:cs typeface="+mn-cs"/>
              </a:rPr>
              <a:t>ACİL YARDIM VE AFET YÖNETİMİ BÖLÜMÜ</a:t>
            </a:r>
            <a:endParaRPr lang="tr-TR" sz="3600" dirty="0">
              <a:solidFill>
                <a:srgbClr val="C00000"/>
              </a:solidFill>
            </a:endParaRPr>
          </a:p>
        </p:txBody>
      </p:sp>
    </p:spTree>
    <p:extLst>
      <p:ext uri="{BB962C8B-B14F-4D97-AF65-F5344CB8AC3E}">
        <p14:creationId xmlns:p14="http://schemas.microsoft.com/office/powerpoint/2010/main" val="24431720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a:spLocks noGrp="1"/>
          </p:cNvSpPr>
          <p:nvPr>
            <p:ph idx="1"/>
          </p:nvPr>
        </p:nvSpPr>
        <p:spPr>
          <a:xfrm>
            <a:off x="838200" y="1424647"/>
            <a:ext cx="9744986" cy="5252377"/>
          </a:xfrm>
        </p:spPr>
        <p:txBody>
          <a:bodyPr>
            <a:normAutofit/>
          </a:bodyPr>
          <a:lstStyle/>
          <a:p>
            <a:pPr algn="just">
              <a:buFont typeface="Wingdings" panose="05000000000000000000" pitchFamily="2" charset="2"/>
              <a:buChar char="Ø"/>
            </a:pPr>
            <a:r>
              <a:rPr lang="tr-TR" sz="2000">
                <a:latin typeface="Arial" panose="020B0604020202020204" pitchFamily="34" charset="0"/>
                <a:cs typeface="Arial" panose="020B0604020202020204" pitchFamily="34" charset="0"/>
              </a:rPr>
              <a:t>Uluslararası kuruluşların afet ve acil yardım ile ilgili birimlerinde (Birleşmiş Milletler, Dünya Sağlık Örgütü vb</a:t>
            </a:r>
            <a:r>
              <a:rPr lang="tr-TR" sz="2000" smtClean="0">
                <a:latin typeface="Arial" panose="020B0604020202020204" pitchFamily="34" charset="0"/>
                <a:cs typeface="Arial" panose="020B0604020202020204" pitchFamily="34" charset="0"/>
              </a:rPr>
              <a:t>.) </a:t>
            </a:r>
            <a:r>
              <a:rPr lang="tr-TR" sz="2000">
                <a:latin typeface="Arial" panose="020B0604020202020204" pitchFamily="34" charset="0"/>
                <a:cs typeface="Arial" panose="020B0604020202020204" pitchFamily="34" charset="0"/>
              </a:rPr>
              <a:t>mezunlarımız görev alabilir</a:t>
            </a:r>
            <a:r>
              <a:rPr lang="tr-TR" sz="2000" smtClean="0">
                <a:latin typeface="Arial" panose="020B0604020202020204" pitchFamily="34" charset="0"/>
                <a:cs typeface="Arial" panose="020B0604020202020204" pitchFamily="34" charset="0"/>
              </a:rPr>
              <a:t>.</a:t>
            </a:r>
            <a:endParaRPr lang="tr-TR" sz="2000">
              <a:latin typeface="Arial" panose="020B0604020202020204" pitchFamily="34" charset="0"/>
              <a:cs typeface="Arial" panose="020B0604020202020204" pitchFamily="34" charset="0"/>
            </a:endParaRPr>
          </a:p>
        </p:txBody>
      </p:sp>
      <p:pic>
        <p:nvPicPr>
          <p:cNvPr id="11" name="Resim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1762" y="2226798"/>
            <a:ext cx="6848475" cy="36480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Unvan 1"/>
          <p:cNvSpPr>
            <a:spLocks noGrp="1"/>
          </p:cNvSpPr>
          <p:nvPr>
            <p:ph type="title"/>
          </p:nvPr>
        </p:nvSpPr>
        <p:spPr>
          <a:xfrm>
            <a:off x="838200" y="831915"/>
            <a:ext cx="10515600" cy="592733"/>
          </a:xfrm>
        </p:spPr>
        <p:txBody>
          <a:bodyPr>
            <a:normAutofit/>
          </a:bodyPr>
          <a:lstStyle/>
          <a:p>
            <a:r>
              <a:rPr lang="tr-TR" sz="3200">
                <a:latin typeface="Arial" panose="020B0604020202020204" pitchFamily="34" charset="0"/>
                <a:cs typeface="Arial" panose="020B0604020202020204" pitchFamily="34" charset="0"/>
              </a:rPr>
              <a:t>Çalışma Alanları ve İş Olanakları</a:t>
            </a:r>
            <a:endParaRPr lang="en-US" sz="3200">
              <a:latin typeface="Arial" panose="020B0604020202020204" pitchFamily="34" charset="0"/>
              <a:cs typeface="Arial" panose="020B0604020202020204" pitchFamily="34" charset="0"/>
            </a:endParaRPr>
          </a:p>
        </p:txBody>
      </p:sp>
      <p:pic>
        <p:nvPicPr>
          <p:cNvPr id="8" name="Picture 2" descr="Kurumsal İletişim Direktörlüğü | Sayfa | Kurumsal - Logolarımız">
            <a:extLst>
              <a:ext uri="{FF2B5EF4-FFF2-40B4-BE49-F238E27FC236}">
                <a16:creationId xmlns:a16="http://schemas.microsoft.com/office/drawing/2014/main" id="{8913A107-13F8-CDB0-DE1E-1FE33CEBC5AC}"/>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496264" y="247813"/>
            <a:ext cx="1374633" cy="1393667"/>
          </a:xfrm>
          <a:prstGeom prst="rect">
            <a:avLst/>
          </a:prstGeom>
          <a:noFill/>
          <a:extLst>
            <a:ext uri="{909E8E84-426E-40DD-AFC4-6F175D3DCCD1}">
              <a14:hiddenFill xmlns:a14="http://schemas.microsoft.com/office/drawing/2010/main">
                <a:solidFill>
                  <a:srgbClr val="FFFFFF"/>
                </a:solidFill>
              </a14:hiddenFill>
            </a:ext>
          </a:extLst>
        </p:spPr>
      </p:pic>
      <p:sp>
        <p:nvSpPr>
          <p:cNvPr id="9" name="Başlık 5">
            <a:extLst>
              <a:ext uri="{FF2B5EF4-FFF2-40B4-BE49-F238E27FC236}">
                <a16:creationId xmlns:a16="http://schemas.microsoft.com/office/drawing/2014/main" id="{848EE765-5E9E-5E7B-7035-677DAF3134ED}"/>
              </a:ext>
            </a:extLst>
          </p:cNvPr>
          <p:cNvSpPr txBox="1">
            <a:spLocks/>
          </p:cNvSpPr>
          <p:nvPr/>
        </p:nvSpPr>
        <p:spPr>
          <a:xfrm>
            <a:off x="520149" y="177420"/>
            <a:ext cx="10436750" cy="58410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smtClean="0">
                <a:solidFill>
                  <a:srgbClr val="C00000"/>
                </a:solidFill>
                <a:latin typeface="+mn-lt"/>
                <a:ea typeface="+mn-ea"/>
                <a:cs typeface="+mn-cs"/>
              </a:rPr>
              <a:t>ACİL YARDIM VE AFET YÖNETİMİ BÖLÜMÜ</a:t>
            </a:r>
            <a:endParaRPr lang="tr-TR" sz="3600" dirty="0">
              <a:solidFill>
                <a:srgbClr val="C00000"/>
              </a:solidFill>
            </a:endParaRPr>
          </a:p>
        </p:txBody>
      </p:sp>
    </p:spTree>
    <p:extLst>
      <p:ext uri="{BB962C8B-B14F-4D97-AF65-F5344CB8AC3E}">
        <p14:creationId xmlns:p14="http://schemas.microsoft.com/office/powerpoint/2010/main" val="37528022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1012025"/>
            <a:ext cx="10515600" cy="678663"/>
          </a:xfrm>
        </p:spPr>
        <p:txBody>
          <a:bodyPr>
            <a:normAutofit/>
          </a:bodyPr>
          <a:lstStyle/>
          <a:p>
            <a:r>
              <a:rPr lang="tr-TR" sz="3200">
                <a:latin typeface="Arial" panose="020B0604020202020204" pitchFamily="34" charset="0"/>
                <a:cs typeface="Arial" panose="020B0604020202020204" pitchFamily="34" charset="0"/>
              </a:rPr>
              <a:t>Mesleki Eğitimde İlerleme (Akademik Kariyer)</a:t>
            </a:r>
            <a:endParaRPr lang="en-US" sz="320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838200" y="1825624"/>
            <a:ext cx="10515600" cy="4651375"/>
          </a:xfrm>
        </p:spPr>
        <p:txBody>
          <a:bodyPr>
            <a:normAutofit/>
          </a:bodyPr>
          <a:lstStyle/>
          <a:p>
            <a:pPr algn="just">
              <a:buFont typeface="Wingdings" panose="05000000000000000000" pitchFamily="2" charset="2"/>
              <a:buChar char="Ø"/>
            </a:pPr>
            <a:r>
              <a:rPr lang="tr-TR" sz="2000" smtClean="0">
                <a:latin typeface="Arial" panose="020B0604020202020204" pitchFamily="34" charset="0"/>
                <a:cs typeface="Arial" panose="020B0604020202020204" pitchFamily="34" charset="0"/>
              </a:rPr>
              <a:t>Bu bölümden mezun olanlar; Afet Yönetimi, Afet Tıbbı, Afet Eğitimi ve Yönetimi gibi yüksek lisans programlarının yanı sıra Halk Sağlığı, Kamu Yönetimi, Sağlık Yönetimi gibi ilgi alanlarına göre çeşitli alanlarda yüksek lisans yapabilmektedir.</a:t>
            </a:r>
          </a:p>
          <a:p>
            <a:pPr algn="just">
              <a:buFont typeface="Wingdings" panose="05000000000000000000" pitchFamily="2" charset="2"/>
              <a:buChar char="Ø"/>
            </a:pPr>
            <a:r>
              <a:rPr lang="tr-TR" sz="2000" smtClean="0">
                <a:latin typeface="Arial" panose="020B0604020202020204" pitchFamily="34" charset="0"/>
                <a:cs typeface="Arial" panose="020B0604020202020204" pitchFamily="34" charset="0"/>
              </a:rPr>
              <a:t>Yüksek lisansını tamamlayan mezunların Afet Yönetimi, Afet Tıbbı alanlarının yanı sıra ilgi alanlarına göre Halk Sağlığı, Kamu Yönetimi, Sağlık Yönetimi gibi farklı alanlarda doktora derecesinde eğitim alabilmektedir.</a:t>
            </a:r>
          </a:p>
          <a:p>
            <a:pPr marL="0" indent="0" algn="just">
              <a:buNone/>
            </a:pPr>
            <a:endParaRPr lang="tr-TR" sz="2000" smtClean="0">
              <a:latin typeface="Arial" panose="020B0604020202020204" pitchFamily="34" charset="0"/>
              <a:cs typeface="Arial" panose="020B0604020202020204" pitchFamily="34" charset="0"/>
            </a:endParaRPr>
          </a:p>
          <a:p>
            <a:pPr marL="0" indent="0" algn="just">
              <a:buNone/>
            </a:pPr>
            <a:endParaRPr lang="tr-TR" sz="2000" smtClean="0">
              <a:latin typeface="Arial" panose="020B0604020202020204" pitchFamily="34" charset="0"/>
              <a:cs typeface="Arial" panose="020B0604020202020204" pitchFamily="34" charset="0"/>
            </a:endParaRPr>
          </a:p>
          <a:p>
            <a:pPr algn="just">
              <a:buFont typeface="Wingdings" panose="05000000000000000000" pitchFamily="2" charset="2"/>
              <a:buChar char="Ø"/>
            </a:pPr>
            <a:r>
              <a:rPr lang="tr-TR" sz="2000" smtClean="0">
                <a:latin typeface="Arial" panose="020B0604020202020204" pitchFamily="34" charset="0"/>
                <a:cs typeface="Arial" panose="020B0604020202020204" pitchFamily="34" charset="0"/>
              </a:rPr>
              <a:t>Bu bölümden mezun olanlar, akademik olarak Acil Yardım ve Afet Yönetimi lisans programlarında akademisyen olarak çalışmaktadır.</a:t>
            </a:r>
          </a:p>
          <a:p>
            <a:pPr algn="just">
              <a:buFont typeface="Wingdings" panose="05000000000000000000" pitchFamily="2" charset="2"/>
              <a:buChar char="Ø"/>
            </a:pPr>
            <a:r>
              <a:rPr lang="tr-TR" sz="2000" smtClean="0">
                <a:latin typeface="Arial" panose="020B0604020202020204" pitchFamily="34" charset="0"/>
                <a:cs typeface="Arial" panose="020B0604020202020204" pitchFamily="34" charset="0"/>
              </a:rPr>
              <a:t>Mezunlar, önlisans bölümler olan; İlk ve Acil Yardım, Sivil Savunma ve İtfaiyecilik programlarında Öğretim Görevlisi olarak çalışmaktadır.</a:t>
            </a:r>
          </a:p>
          <a:p>
            <a:pPr algn="just"/>
            <a:endParaRPr lang="en-US"/>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96624" y="5353"/>
            <a:ext cx="1076326" cy="1006672"/>
          </a:xfrm>
          <a:prstGeom prst="rect">
            <a:avLst/>
          </a:prstGeom>
        </p:spPr>
      </p:pic>
      <p:sp>
        <p:nvSpPr>
          <p:cNvPr id="5" name="Başlık 5">
            <a:extLst>
              <a:ext uri="{FF2B5EF4-FFF2-40B4-BE49-F238E27FC236}">
                <a16:creationId xmlns:a16="http://schemas.microsoft.com/office/drawing/2014/main" id="{848EE765-5E9E-5E7B-7035-677DAF3134ED}"/>
              </a:ext>
            </a:extLst>
          </p:cNvPr>
          <p:cNvSpPr txBox="1">
            <a:spLocks/>
          </p:cNvSpPr>
          <p:nvPr/>
        </p:nvSpPr>
        <p:spPr>
          <a:xfrm>
            <a:off x="520149" y="177420"/>
            <a:ext cx="10436750" cy="58410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smtClean="0">
                <a:solidFill>
                  <a:srgbClr val="C00000"/>
                </a:solidFill>
                <a:latin typeface="+mn-lt"/>
                <a:ea typeface="+mn-ea"/>
                <a:cs typeface="+mn-cs"/>
              </a:rPr>
              <a:t>ACİL YARDIM VE AFET YÖNETİMİ BÖLÜMÜ</a:t>
            </a:r>
            <a:endParaRPr lang="tr-TR" sz="3600" dirty="0">
              <a:solidFill>
                <a:srgbClr val="C00000"/>
              </a:solidFill>
            </a:endParaRPr>
          </a:p>
        </p:txBody>
      </p:sp>
    </p:spTree>
    <p:extLst>
      <p:ext uri="{BB962C8B-B14F-4D97-AF65-F5344CB8AC3E}">
        <p14:creationId xmlns:p14="http://schemas.microsoft.com/office/powerpoint/2010/main" val="31608481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160DA-A70D-648F-09BC-35EFAADE2B31}"/>
            </a:ext>
          </a:extLst>
        </p:cNvPr>
        <p:cNvGrpSpPr/>
        <p:nvPr/>
      </p:nvGrpSpPr>
      <p:grpSpPr>
        <a:xfrm>
          <a:off x="0" y="0"/>
          <a:ext cx="0" cy="0"/>
          <a:chOff x="0" y="0"/>
          <a:chExt cx="0" cy="0"/>
        </a:xfrm>
      </p:grpSpPr>
      <p:sp>
        <p:nvSpPr>
          <p:cNvPr id="6" name="Başlık 5">
            <a:extLst>
              <a:ext uri="{FF2B5EF4-FFF2-40B4-BE49-F238E27FC236}">
                <a16:creationId xmlns:a16="http://schemas.microsoft.com/office/drawing/2014/main" id="{CEC5FF71-DFA5-F5BC-683A-8EE3AF169F42}"/>
              </a:ext>
            </a:extLst>
          </p:cNvPr>
          <p:cNvSpPr>
            <a:spLocks noGrp="1"/>
          </p:cNvSpPr>
          <p:nvPr>
            <p:ph type="title"/>
          </p:nvPr>
        </p:nvSpPr>
        <p:spPr>
          <a:xfrm>
            <a:off x="838200" y="365125"/>
            <a:ext cx="9186582" cy="1325563"/>
          </a:xfrm>
        </p:spPr>
        <p:txBody>
          <a:bodyPr anchor="b">
            <a:noAutofit/>
          </a:bodyPr>
          <a:lstStyle/>
          <a:p>
            <a:pPr algn="ctr"/>
            <a:r>
              <a:rPr lang="en-US" sz="3600" b="1" kern="1200" dirty="0">
                <a:solidFill>
                  <a:schemeClr val="accent2">
                    <a:lumMod val="75000"/>
                  </a:schemeClr>
                </a:solidFill>
                <a:latin typeface="+mn-lt"/>
                <a:ea typeface="+mn-ea"/>
                <a:cs typeface="+mn-cs"/>
              </a:rPr>
              <a:t>ACİL YARDIM VE AFET YÖNETİMİ BÖLÜMÜ</a:t>
            </a:r>
            <a:br>
              <a:rPr lang="en-US" sz="3600" b="1" kern="1200" dirty="0">
                <a:solidFill>
                  <a:schemeClr val="accent2">
                    <a:lumMod val="75000"/>
                  </a:schemeClr>
                </a:solidFill>
                <a:latin typeface="+mn-lt"/>
                <a:ea typeface="+mn-ea"/>
                <a:cs typeface="+mn-cs"/>
              </a:rPr>
            </a:br>
            <a:endParaRPr lang="tr-TR" sz="3600" dirty="0"/>
          </a:p>
        </p:txBody>
      </p:sp>
      <p:sp>
        <p:nvSpPr>
          <p:cNvPr id="7" name="İçerik Yer Tutucusu 6">
            <a:extLst>
              <a:ext uri="{FF2B5EF4-FFF2-40B4-BE49-F238E27FC236}">
                <a16:creationId xmlns:a16="http://schemas.microsoft.com/office/drawing/2014/main" id="{2EFB3274-BBA2-AD01-E9DC-53853D851ECB}"/>
              </a:ext>
            </a:extLst>
          </p:cNvPr>
          <p:cNvSpPr>
            <a:spLocks noGrp="1"/>
          </p:cNvSpPr>
          <p:nvPr>
            <p:ph idx="1"/>
          </p:nvPr>
        </p:nvSpPr>
        <p:spPr>
          <a:xfrm>
            <a:off x="360484" y="1690688"/>
            <a:ext cx="10993315" cy="5167312"/>
          </a:xfrm>
        </p:spPr>
        <p:txBody>
          <a:bodyPr>
            <a:noAutofit/>
          </a:bodyPr>
          <a:lstStyle/>
          <a:p>
            <a:pPr algn="just">
              <a:spcAft>
                <a:spcPts val="1800"/>
              </a:spcAft>
              <a:buFont typeface="Wingdings" panose="05000000000000000000" pitchFamily="2" charset="2"/>
              <a:buChar char="Ø"/>
            </a:pPr>
            <a:r>
              <a:rPr lang="tr-TR" sz="1800" dirty="0">
                <a:latin typeface="Arial" panose="020B0604020202020204" pitchFamily="34" charset="0"/>
                <a:cs typeface="Arial" panose="020B0604020202020204" pitchFamily="34" charset="0"/>
              </a:rPr>
              <a:t>Acil Yardım ve Afet Yönetimi bölümü mezunları kamu sektörü veya özel sektörde </a:t>
            </a:r>
            <a:r>
              <a:rPr lang="tr-TR" sz="1800">
                <a:latin typeface="Arial" panose="020B0604020202020204" pitchFamily="34" charset="0"/>
                <a:cs typeface="Arial" panose="020B0604020202020204" pitchFamily="34" charset="0"/>
              </a:rPr>
              <a:t>çeşitli </a:t>
            </a:r>
            <a:r>
              <a:rPr lang="tr-TR" sz="1800" smtClean="0">
                <a:latin typeface="Arial" panose="020B0604020202020204" pitchFamily="34" charset="0"/>
                <a:cs typeface="Arial" panose="020B0604020202020204" pitchFamily="34" charset="0"/>
              </a:rPr>
              <a:t>alanlarda </a:t>
            </a:r>
            <a:r>
              <a:rPr lang="tr-TR" sz="1800" dirty="0">
                <a:latin typeface="Arial" panose="020B0604020202020204" pitchFamily="34" charset="0"/>
                <a:cs typeface="Arial" panose="020B0604020202020204" pitchFamily="34" charset="0"/>
              </a:rPr>
              <a:t>çalışma olanağına sahiptir. İstihdam alanlarından bazıları aşağıdaki gibidir:</a:t>
            </a:r>
          </a:p>
          <a:p>
            <a:pPr algn="just">
              <a:spcAft>
                <a:spcPts val="1800"/>
              </a:spcAft>
              <a:buFont typeface="Wingdings" panose="05000000000000000000" pitchFamily="2" charset="2"/>
              <a:buChar char="Ø"/>
            </a:pPr>
            <a:endParaRPr lang="tr-TR" sz="1800" dirty="0">
              <a:latin typeface="Arial" panose="020B0604020202020204" pitchFamily="34" charset="0"/>
              <a:cs typeface="Arial" panose="020B0604020202020204" pitchFamily="34" charset="0"/>
            </a:endParaRPr>
          </a:p>
          <a:p>
            <a:pPr algn="just" fontAlgn="base">
              <a:spcAft>
                <a:spcPts val="1800"/>
              </a:spcAft>
              <a:buFont typeface="Wingdings" panose="05000000000000000000" pitchFamily="2" charset="2"/>
              <a:buChar char="Ø"/>
            </a:pPr>
            <a:r>
              <a:rPr lang="tr-TR" sz="1800" dirty="0">
                <a:latin typeface="Arial" panose="020B0604020202020204" pitchFamily="34" charset="0"/>
                <a:cs typeface="Arial" panose="020B0604020202020204" pitchFamily="34" charset="0"/>
              </a:rPr>
              <a:t>Afet ve Acil Durum Yönetimi Başkanlıklarında</a:t>
            </a:r>
          </a:p>
          <a:p>
            <a:pPr algn="just" fontAlgn="base">
              <a:spcAft>
                <a:spcPts val="1800"/>
              </a:spcAft>
              <a:buFont typeface="Wingdings" panose="05000000000000000000" pitchFamily="2" charset="2"/>
              <a:buChar char="Ø"/>
            </a:pPr>
            <a:r>
              <a:rPr lang="tr-TR" sz="1800" dirty="0">
                <a:latin typeface="Arial" panose="020B0604020202020204" pitchFamily="34" charset="0"/>
                <a:cs typeface="Arial" panose="020B0604020202020204" pitchFamily="34" charset="0"/>
              </a:rPr>
              <a:t>Afet ve Acil Durum Başkanlığı Eğitim Merkezlerinde (AFADEM)</a:t>
            </a:r>
          </a:p>
          <a:p>
            <a:pPr algn="just" fontAlgn="base">
              <a:spcAft>
                <a:spcPts val="1800"/>
              </a:spcAft>
              <a:buFont typeface="Wingdings" panose="05000000000000000000" pitchFamily="2" charset="2"/>
              <a:buChar char="Ø"/>
            </a:pPr>
            <a:r>
              <a:rPr lang="tr-TR" sz="1800" dirty="0">
                <a:latin typeface="Arial" panose="020B0604020202020204" pitchFamily="34" charset="0"/>
                <a:cs typeface="Arial" panose="020B0604020202020204" pitchFamily="34" charset="0"/>
              </a:rPr>
              <a:t>İl Afet ve Acil Durum Yönetim Merkezlerinde</a:t>
            </a:r>
          </a:p>
          <a:p>
            <a:pPr algn="just" fontAlgn="base">
              <a:spcAft>
                <a:spcPts val="1800"/>
              </a:spcAft>
              <a:buFont typeface="Wingdings" panose="05000000000000000000" pitchFamily="2" charset="2"/>
              <a:buChar char="Ø"/>
            </a:pPr>
            <a:r>
              <a:rPr lang="tr-TR" sz="1800" dirty="0">
                <a:latin typeface="Arial" panose="020B0604020202020204" pitchFamily="34" charset="0"/>
                <a:cs typeface="Arial" panose="020B0604020202020204" pitchFamily="34" charset="0"/>
              </a:rPr>
              <a:t>Sağlık Bakanlığı Acil Sağlık Hizmetleri Genel Müdürlüklerinde</a:t>
            </a:r>
          </a:p>
          <a:p>
            <a:pPr algn="just" fontAlgn="base">
              <a:spcAft>
                <a:spcPts val="1800"/>
              </a:spcAft>
              <a:buFont typeface="Wingdings" panose="05000000000000000000" pitchFamily="2" charset="2"/>
              <a:buChar char="Ø"/>
            </a:pPr>
            <a:r>
              <a:rPr lang="tr-TR" sz="1800" dirty="0">
                <a:latin typeface="Arial" panose="020B0604020202020204" pitchFamily="34" charset="0"/>
                <a:cs typeface="Arial" panose="020B0604020202020204" pitchFamily="34" charset="0"/>
              </a:rPr>
              <a:t>Afet ve Acil Durum Yönetim Başkanlığına Bağlı Şubelerde</a:t>
            </a:r>
          </a:p>
          <a:p>
            <a:pPr algn="just" fontAlgn="base">
              <a:spcAft>
                <a:spcPts val="1800"/>
              </a:spcAft>
              <a:buFont typeface="Wingdings" panose="05000000000000000000" pitchFamily="2" charset="2"/>
              <a:buChar char="Ø"/>
            </a:pPr>
            <a:r>
              <a:rPr lang="tr-TR" sz="1800" dirty="0">
                <a:latin typeface="Arial" panose="020B0604020202020204" pitchFamily="34" charset="0"/>
                <a:cs typeface="Arial" panose="020B0604020202020204" pitchFamily="34" charset="0"/>
              </a:rPr>
              <a:t>Sağlıkta Afet Koordinasyon Merkezlerde (</a:t>
            </a:r>
            <a:r>
              <a:rPr lang="tr-TR" sz="1800">
                <a:latin typeface="Arial" panose="020B0604020202020204" pitchFamily="34" charset="0"/>
                <a:cs typeface="Arial" panose="020B0604020202020204" pitchFamily="34" charset="0"/>
              </a:rPr>
              <a:t>SAKOM</a:t>
            </a:r>
            <a:r>
              <a:rPr lang="tr-TR" sz="1800" smtClean="0">
                <a:latin typeface="Arial" panose="020B0604020202020204" pitchFamily="34" charset="0"/>
                <a:cs typeface="Arial" panose="020B0604020202020204" pitchFamily="34" charset="0"/>
              </a:rPr>
              <a:t>)</a:t>
            </a:r>
            <a:endParaRPr lang="tr-TR" sz="1800" dirty="0">
              <a:latin typeface="Arial" panose="020B0604020202020204" pitchFamily="34" charset="0"/>
              <a:cs typeface="Arial" panose="020B0604020202020204" pitchFamily="34" charset="0"/>
            </a:endParaRPr>
          </a:p>
        </p:txBody>
      </p:sp>
      <p:pic>
        <p:nvPicPr>
          <p:cNvPr id="8" name="Picture 2" descr="Kurumsal İletişim Direktörlüğü | Sayfa | Kurumsal - Logolarımız">
            <a:extLst>
              <a:ext uri="{FF2B5EF4-FFF2-40B4-BE49-F238E27FC236}">
                <a16:creationId xmlns:a16="http://schemas.microsoft.com/office/drawing/2014/main" id="{F757E2EA-D259-3063-AD39-499507BB17AB}"/>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493620" y="247813"/>
            <a:ext cx="1377278" cy="1396349"/>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Ankara'daki fırtınada AFAD binası da hasar gördü | soL haber">
            <a:extLst>
              <a:ext uri="{FF2B5EF4-FFF2-40B4-BE49-F238E27FC236}">
                <a16:creationId xmlns:a16="http://schemas.microsoft.com/office/drawing/2014/main" id="{DF6F6CD8-7721-0D2A-1495-62EFAF4729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9691" y="3923490"/>
            <a:ext cx="4805941" cy="270334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22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35E75-81F0-251F-949D-4DF921C6E8A1}"/>
            </a:ext>
          </a:extLst>
        </p:cNvPr>
        <p:cNvGrpSpPr/>
        <p:nvPr/>
      </p:nvGrpSpPr>
      <p:grpSpPr>
        <a:xfrm>
          <a:off x="0" y="0"/>
          <a:ext cx="0" cy="0"/>
          <a:chOff x="0" y="0"/>
          <a:chExt cx="0" cy="0"/>
        </a:xfrm>
      </p:grpSpPr>
      <p:sp>
        <p:nvSpPr>
          <p:cNvPr id="6" name="Başlık 5">
            <a:extLst>
              <a:ext uri="{FF2B5EF4-FFF2-40B4-BE49-F238E27FC236}">
                <a16:creationId xmlns:a16="http://schemas.microsoft.com/office/drawing/2014/main" id="{62E1FE7A-7396-AE1F-F2B6-F160012EDF18}"/>
              </a:ext>
            </a:extLst>
          </p:cNvPr>
          <p:cNvSpPr>
            <a:spLocks noGrp="1"/>
          </p:cNvSpPr>
          <p:nvPr>
            <p:ph type="title"/>
          </p:nvPr>
        </p:nvSpPr>
        <p:spPr>
          <a:xfrm>
            <a:off x="838200" y="365125"/>
            <a:ext cx="9186582" cy="1325563"/>
          </a:xfrm>
        </p:spPr>
        <p:txBody>
          <a:bodyPr anchor="b">
            <a:noAutofit/>
          </a:bodyPr>
          <a:lstStyle/>
          <a:p>
            <a:pPr algn="ctr"/>
            <a:r>
              <a:rPr lang="en-US" sz="3600" b="1" kern="1200" dirty="0">
                <a:solidFill>
                  <a:schemeClr val="accent2">
                    <a:lumMod val="75000"/>
                  </a:schemeClr>
                </a:solidFill>
                <a:latin typeface="+mn-lt"/>
                <a:ea typeface="+mn-ea"/>
                <a:cs typeface="+mn-cs"/>
              </a:rPr>
              <a:t>ACİL YARDIM VE AFET YÖNETİMİ BÖLÜMÜ</a:t>
            </a:r>
            <a:br>
              <a:rPr lang="en-US" sz="3600" b="1" kern="1200" dirty="0">
                <a:solidFill>
                  <a:schemeClr val="accent2">
                    <a:lumMod val="75000"/>
                  </a:schemeClr>
                </a:solidFill>
                <a:latin typeface="+mn-lt"/>
                <a:ea typeface="+mn-ea"/>
                <a:cs typeface="+mn-cs"/>
              </a:rPr>
            </a:br>
            <a:endParaRPr lang="tr-TR" sz="3600" dirty="0"/>
          </a:p>
        </p:txBody>
      </p:sp>
      <p:sp>
        <p:nvSpPr>
          <p:cNvPr id="7" name="İçerik Yer Tutucusu 6">
            <a:extLst>
              <a:ext uri="{FF2B5EF4-FFF2-40B4-BE49-F238E27FC236}">
                <a16:creationId xmlns:a16="http://schemas.microsoft.com/office/drawing/2014/main" id="{7B94CCB5-2DC6-729A-5C47-480DC033EA7F}"/>
              </a:ext>
            </a:extLst>
          </p:cNvPr>
          <p:cNvSpPr>
            <a:spLocks noGrp="1"/>
          </p:cNvSpPr>
          <p:nvPr>
            <p:ph idx="1"/>
          </p:nvPr>
        </p:nvSpPr>
        <p:spPr>
          <a:xfrm>
            <a:off x="445274" y="1318846"/>
            <a:ext cx="11663803" cy="4767204"/>
          </a:xfrm>
        </p:spPr>
        <p:txBody>
          <a:bodyPr>
            <a:noAutofit/>
          </a:bodyPr>
          <a:lstStyle/>
          <a:p>
            <a:pPr algn="just">
              <a:spcAft>
                <a:spcPts val="1800"/>
              </a:spcAft>
              <a:buFont typeface="Wingdings" panose="05000000000000000000" pitchFamily="2" charset="2"/>
              <a:buChar char="Ø"/>
            </a:pPr>
            <a:r>
              <a:rPr lang="tr-TR" sz="1800" dirty="0">
                <a:latin typeface="Arial" panose="020B0604020202020204" pitchFamily="34" charset="0"/>
                <a:cs typeface="Arial" panose="020B0604020202020204" pitchFamily="34" charset="0"/>
              </a:rPr>
              <a:t>Acil Yardım ve Afet Yönetimi bölümü mezunları kamu sektörü veya özel sektörde çeşitli alanlarda çalışma olanağına sahiptir. İstihdam alanlarından bazıları aşağıdaki gibidir:</a:t>
            </a:r>
          </a:p>
          <a:p>
            <a:pPr algn="just" fontAlgn="base">
              <a:spcAft>
                <a:spcPts val="1800"/>
              </a:spcAft>
              <a:buFont typeface="Wingdings" panose="05000000000000000000" pitchFamily="2" charset="2"/>
              <a:buChar char="Ø"/>
            </a:pPr>
            <a:r>
              <a:rPr lang="tr-TR" sz="1800" dirty="0">
                <a:latin typeface="Arial" panose="020B0604020202020204" pitchFamily="34" charset="0"/>
                <a:cs typeface="Arial" panose="020B0604020202020204" pitchFamily="34" charset="0"/>
              </a:rPr>
              <a:t>112 Acil Sağlık Hizmetleri Daire Başkanlığı Şubeleri</a:t>
            </a:r>
          </a:p>
          <a:p>
            <a:pPr algn="just" fontAlgn="base">
              <a:spcAft>
                <a:spcPts val="1800"/>
              </a:spcAft>
              <a:buFont typeface="Wingdings" panose="05000000000000000000" pitchFamily="2" charset="2"/>
              <a:buChar char="Ø"/>
            </a:pPr>
            <a:r>
              <a:rPr lang="tr-TR" sz="1800" dirty="0">
                <a:latin typeface="Arial" panose="020B0604020202020204" pitchFamily="34" charset="0"/>
                <a:cs typeface="Arial" panose="020B0604020202020204" pitchFamily="34" charset="0"/>
              </a:rPr>
              <a:t>112 Komuta Kontrol Merkezleri</a:t>
            </a:r>
          </a:p>
          <a:p>
            <a:pPr algn="just" fontAlgn="base">
              <a:spcAft>
                <a:spcPts val="1800"/>
              </a:spcAft>
              <a:buFont typeface="Wingdings" panose="05000000000000000000" pitchFamily="2" charset="2"/>
              <a:buChar char="Ø"/>
            </a:pPr>
            <a:r>
              <a:rPr lang="tr-TR" sz="1800" dirty="0">
                <a:latin typeface="Arial" panose="020B0604020202020204" pitchFamily="34" charset="0"/>
                <a:cs typeface="Arial" panose="020B0604020202020204" pitchFamily="34" charset="0"/>
              </a:rPr>
              <a:t>Lojistik ve Teknik Hizmetler Daire Başkanlığına Bağlı Şubeleri</a:t>
            </a:r>
          </a:p>
          <a:p>
            <a:pPr algn="just" fontAlgn="base">
              <a:spcAft>
                <a:spcPts val="1800"/>
              </a:spcAft>
              <a:buFont typeface="Wingdings" panose="05000000000000000000" pitchFamily="2" charset="2"/>
              <a:buChar char="Ø"/>
            </a:pPr>
            <a:r>
              <a:rPr lang="tr-TR" sz="1800" dirty="0">
                <a:latin typeface="Arial" panose="020B0604020202020204" pitchFamily="34" charset="0"/>
                <a:cs typeface="Arial" panose="020B0604020202020204" pitchFamily="34" charset="0"/>
              </a:rPr>
              <a:t>İl Sağlık Müdürlükleri Acil Sağlık Eğitimi Şubeleri</a:t>
            </a:r>
          </a:p>
          <a:p>
            <a:pPr algn="just" fontAlgn="base">
              <a:spcAft>
                <a:spcPts val="1800"/>
              </a:spcAft>
              <a:buFont typeface="Wingdings" panose="05000000000000000000" pitchFamily="2" charset="2"/>
              <a:buChar char="Ø"/>
            </a:pPr>
            <a:r>
              <a:rPr lang="tr-TR" sz="1800" dirty="0">
                <a:latin typeface="Arial" panose="020B0604020202020204" pitchFamily="34" charset="0"/>
                <a:cs typeface="Arial" panose="020B0604020202020204" pitchFamily="34" charset="0"/>
              </a:rPr>
              <a:t>İl Sağlık Müdürlükleri Acil Sağlık Hizmetleri Şube Müdürlükleri</a:t>
            </a:r>
          </a:p>
          <a:p>
            <a:pPr algn="just" fontAlgn="base">
              <a:spcAft>
                <a:spcPts val="1800"/>
              </a:spcAft>
              <a:buFont typeface="Wingdings" panose="05000000000000000000" pitchFamily="2" charset="2"/>
              <a:buChar char="Ø"/>
            </a:pPr>
            <a:r>
              <a:rPr lang="tr-TR" sz="1800" dirty="0">
                <a:latin typeface="Arial" panose="020B0604020202020204" pitchFamily="34" charset="0"/>
                <a:cs typeface="Arial" panose="020B0604020202020204" pitchFamily="34" charset="0"/>
              </a:rPr>
              <a:t>Afetlerde Sağlık Hizmetleri Şube Müdürlükleri</a:t>
            </a:r>
          </a:p>
          <a:p>
            <a:pPr algn="just" fontAlgn="base">
              <a:spcAft>
                <a:spcPts val="1800"/>
              </a:spcAft>
              <a:buFont typeface="Wingdings" panose="05000000000000000000" pitchFamily="2" charset="2"/>
              <a:buChar char="Ø"/>
            </a:pPr>
            <a:r>
              <a:rPr lang="tr-TR" sz="1800" dirty="0">
                <a:latin typeface="Arial" panose="020B0604020202020204" pitchFamily="34" charset="0"/>
                <a:cs typeface="Arial" panose="020B0604020202020204" pitchFamily="34" charset="0"/>
              </a:rPr>
              <a:t>Belediye Afet Koordinasyon Merkezleri (AKOM)</a:t>
            </a:r>
          </a:p>
          <a:p>
            <a:pPr algn="just" fontAlgn="base">
              <a:spcAft>
                <a:spcPts val="1800"/>
              </a:spcAft>
              <a:buFont typeface="Wingdings" panose="05000000000000000000" pitchFamily="2" charset="2"/>
              <a:buChar char="Ø"/>
            </a:pPr>
            <a:r>
              <a:rPr lang="tr-TR" sz="1800" dirty="0">
                <a:latin typeface="Arial" panose="020B0604020202020204" pitchFamily="34" charset="0"/>
                <a:cs typeface="Arial" panose="020B0604020202020204" pitchFamily="34" charset="0"/>
              </a:rPr>
              <a:t>İtfaiye Teşkilatları Eğitim Merkezleri</a:t>
            </a:r>
          </a:p>
          <a:p>
            <a:pPr fontAlgn="base">
              <a:spcAft>
                <a:spcPts val="1800"/>
              </a:spcAft>
            </a:pPr>
            <a:r>
              <a:rPr lang="tr-TR" sz="1600" dirty="0">
                <a:latin typeface="Arial" panose="020B0604020202020204" pitchFamily="34" charset="0"/>
                <a:cs typeface="Arial" panose="020B0604020202020204" pitchFamily="34" charset="0"/>
              </a:rPr>
              <a:t>Bakanlıklara bağlı Afet ve Acil Durum Yönetim Merkezleri</a:t>
            </a:r>
          </a:p>
          <a:p>
            <a:pPr>
              <a:lnSpc>
                <a:spcPct val="110000"/>
              </a:lnSpc>
              <a:spcAft>
                <a:spcPts val="1800"/>
              </a:spcAft>
            </a:pPr>
            <a:endParaRPr lang="tr-TR" sz="800" dirty="0">
              <a:latin typeface="Arial" panose="020B0604020202020204" pitchFamily="34" charset="0"/>
              <a:cs typeface="Arial" panose="020B0604020202020204" pitchFamily="34" charset="0"/>
            </a:endParaRPr>
          </a:p>
        </p:txBody>
      </p:sp>
      <p:pic>
        <p:nvPicPr>
          <p:cNvPr id="8" name="Picture 2" descr="Kurumsal İletişim Direktörlüğü | Sayfa | Kurumsal - Logolarımız">
            <a:extLst>
              <a:ext uri="{FF2B5EF4-FFF2-40B4-BE49-F238E27FC236}">
                <a16:creationId xmlns:a16="http://schemas.microsoft.com/office/drawing/2014/main" id="{F827EBCF-347E-0689-A773-5191F2233135}"/>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656277" y="151102"/>
            <a:ext cx="1214620" cy="1231438"/>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Kuruluş – İstanbul Afet Koordinasyon Merkezi">
            <a:extLst>
              <a:ext uri="{FF2B5EF4-FFF2-40B4-BE49-F238E27FC236}">
                <a16:creationId xmlns:a16="http://schemas.microsoft.com/office/drawing/2014/main" id="{B0A86C09-0567-2EBA-8F36-9767FD6FED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77807" y="3769289"/>
            <a:ext cx="5031269" cy="295783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88572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22B3E7-0C08-29A7-F30F-848C48079880}"/>
            </a:ext>
          </a:extLst>
        </p:cNvPr>
        <p:cNvGrpSpPr/>
        <p:nvPr/>
      </p:nvGrpSpPr>
      <p:grpSpPr>
        <a:xfrm>
          <a:off x="0" y="0"/>
          <a:ext cx="0" cy="0"/>
          <a:chOff x="0" y="0"/>
          <a:chExt cx="0" cy="0"/>
        </a:xfrm>
      </p:grpSpPr>
      <p:sp>
        <p:nvSpPr>
          <p:cNvPr id="7" name="İçerik Yer Tutucusu 6">
            <a:extLst>
              <a:ext uri="{FF2B5EF4-FFF2-40B4-BE49-F238E27FC236}">
                <a16:creationId xmlns:a16="http://schemas.microsoft.com/office/drawing/2014/main" id="{0F16CD89-2C5A-E344-5635-A3F68861DBE0}"/>
              </a:ext>
            </a:extLst>
          </p:cNvPr>
          <p:cNvSpPr>
            <a:spLocks noGrp="1"/>
          </p:cNvSpPr>
          <p:nvPr>
            <p:ph idx="1"/>
          </p:nvPr>
        </p:nvSpPr>
        <p:spPr>
          <a:xfrm>
            <a:off x="838200" y="1690688"/>
            <a:ext cx="10515600" cy="4351338"/>
          </a:xfrm>
        </p:spPr>
        <p:txBody>
          <a:bodyPr>
            <a:normAutofit/>
          </a:bodyPr>
          <a:lstStyle/>
          <a:p>
            <a:pPr algn="just">
              <a:spcAft>
                <a:spcPts val="1800"/>
              </a:spcAft>
              <a:buFont typeface="Wingdings" panose="05000000000000000000" pitchFamily="2" charset="2"/>
              <a:buChar char="Ø"/>
            </a:pPr>
            <a:r>
              <a:rPr lang="tr-TR" sz="2000" dirty="0">
                <a:latin typeface="Arial" panose="020B0604020202020204" pitchFamily="34" charset="0"/>
                <a:cs typeface="Arial" panose="020B0604020202020204" pitchFamily="34" charset="0"/>
              </a:rPr>
              <a:t>Acil Yardım ve Afet Yönetimi bölümü 2023 yılı itibariyle öğrenci alımına başlamıştır</a:t>
            </a:r>
          </a:p>
          <a:p>
            <a:pPr algn="just">
              <a:spcAft>
                <a:spcPts val="1800"/>
              </a:spcAft>
              <a:buFont typeface="Wingdings" panose="05000000000000000000" pitchFamily="2" charset="2"/>
              <a:buChar char="Ø"/>
            </a:pPr>
            <a:r>
              <a:rPr lang="tr-TR" sz="2000" dirty="0">
                <a:latin typeface="Arial" panose="020B0604020202020204" pitchFamily="34" charset="0"/>
                <a:cs typeface="Arial" panose="020B0604020202020204" pitchFamily="34" charset="0"/>
              </a:rPr>
              <a:t>Bölümümüzü tercih eden öğrenciler Trabzon Üniversitesinin sunduğu bütün sosyal ve akademik </a:t>
            </a:r>
            <a:r>
              <a:rPr lang="tr-TR" sz="2000">
                <a:latin typeface="Arial" panose="020B0604020202020204" pitchFamily="34" charset="0"/>
                <a:cs typeface="Arial" panose="020B0604020202020204" pitchFamily="34" charset="0"/>
              </a:rPr>
              <a:t>olanaklardan </a:t>
            </a:r>
            <a:r>
              <a:rPr lang="tr-TR" sz="2000" smtClean="0">
                <a:latin typeface="Arial" panose="020B0604020202020204" pitchFamily="34" charset="0"/>
                <a:cs typeface="Arial" panose="020B0604020202020204" pitchFamily="34" charset="0"/>
              </a:rPr>
              <a:t>yararlanabilmektedir.</a:t>
            </a:r>
            <a:endParaRPr lang="tr-TR" sz="2000" dirty="0">
              <a:latin typeface="Arial" panose="020B0604020202020204" pitchFamily="34" charset="0"/>
              <a:cs typeface="Arial" panose="020B0604020202020204" pitchFamily="34" charset="0"/>
            </a:endParaRPr>
          </a:p>
        </p:txBody>
      </p:sp>
      <p:pic>
        <p:nvPicPr>
          <p:cNvPr id="8" name="Picture 2" descr="Kurumsal İletişim Direktörlüğü | Sayfa | Kurumsal - Logolarımız">
            <a:extLst>
              <a:ext uri="{FF2B5EF4-FFF2-40B4-BE49-F238E27FC236}">
                <a16:creationId xmlns:a16="http://schemas.microsoft.com/office/drawing/2014/main" id="{55396625-96EE-8ACA-6F0E-9C0FDDFFA551}"/>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496264" y="247813"/>
            <a:ext cx="1374633" cy="1393667"/>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Trabzon Üniversitesi'nde kampüs sıkıntısı var” - Trabzon Haber, Son dakika  Trabzon Haberleri">
            <a:extLst>
              <a:ext uri="{FF2B5EF4-FFF2-40B4-BE49-F238E27FC236}">
                <a16:creationId xmlns:a16="http://schemas.microsoft.com/office/drawing/2014/main" id="{1B5FCE34-F400-1C23-2DF6-7927EB0B4B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7269" y="2974828"/>
            <a:ext cx="6634507" cy="373191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Başlık 5">
            <a:extLst>
              <a:ext uri="{FF2B5EF4-FFF2-40B4-BE49-F238E27FC236}">
                <a16:creationId xmlns:a16="http://schemas.microsoft.com/office/drawing/2014/main" id="{848EE765-5E9E-5E7B-7035-677DAF3134ED}"/>
              </a:ext>
            </a:extLst>
          </p:cNvPr>
          <p:cNvSpPr txBox="1">
            <a:spLocks/>
          </p:cNvSpPr>
          <p:nvPr/>
        </p:nvSpPr>
        <p:spPr>
          <a:xfrm>
            <a:off x="520149" y="177420"/>
            <a:ext cx="10436750" cy="58410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smtClean="0">
                <a:solidFill>
                  <a:srgbClr val="C00000"/>
                </a:solidFill>
                <a:latin typeface="+mn-lt"/>
                <a:ea typeface="+mn-ea"/>
                <a:cs typeface="+mn-cs"/>
              </a:rPr>
              <a:t>ACİL YARDIM VE AFET YÖNETİMİ BÖLÜMÜ</a:t>
            </a:r>
            <a:endParaRPr lang="tr-TR" sz="3600" dirty="0">
              <a:solidFill>
                <a:srgbClr val="C00000"/>
              </a:solidFill>
            </a:endParaRPr>
          </a:p>
        </p:txBody>
      </p:sp>
    </p:spTree>
    <p:extLst>
      <p:ext uri="{BB962C8B-B14F-4D97-AF65-F5344CB8AC3E}">
        <p14:creationId xmlns:p14="http://schemas.microsoft.com/office/powerpoint/2010/main" val="334634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Resim 4" descr="metin, grafik tasarım, ekran görüntüsü, çizgi film içeren bir resim&#10;&#10;Açıklama otomatik olarak oluşturuldu">
            <a:extLst>
              <a:ext uri="{FF2B5EF4-FFF2-40B4-BE49-F238E27FC236}">
                <a16:creationId xmlns:a16="http://schemas.microsoft.com/office/drawing/2014/main" id="{ED3D25A7-BC4F-8496-01B1-56140B863C11}"/>
              </a:ext>
            </a:extLst>
          </p:cNvPr>
          <p:cNvPicPr>
            <a:picLocks noChangeAspect="1"/>
          </p:cNvPicPr>
          <p:nvPr/>
        </p:nvPicPr>
        <p:blipFill rotWithShape="1">
          <a:blip r:embed="rId3"/>
          <a:srcRect t="19610" b="4133"/>
          <a:stretch/>
        </p:blipFill>
        <p:spPr>
          <a:xfrm>
            <a:off x="20" y="1282"/>
            <a:ext cx="12191980" cy="6856718"/>
          </a:xfrm>
          <a:prstGeom prst="rect">
            <a:avLst/>
          </a:prstGeom>
        </p:spPr>
      </p:pic>
      <p:sp>
        <p:nvSpPr>
          <p:cNvPr id="7" name="Metin kutusu 6">
            <a:extLst>
              <a:ext uri="{FF2B5EF4-FFF2-40B4-BE49-F238E27FC236}">
                <a16:creationId xmlns:a16="http://schemas.microsoft.com/office/drawing/2014/main" id="{DC95162F-2CDA-1511-DF71-FBDB47E30A0E}"/>
              </a:ext>
            </a:extLst>
          </p:cNvPr>
          <p:cNvSpPr txBox="1"/>
          <p:nvPr/>
        </p:nvSpPr>
        <p:spPr>
          <a:xfrm>
            <a:off x="50947" y="2008501"/>
            <a:ext cx="3351457" cy="1477328"/>
          </a:xfrm>
          <a:prstGeom prst="rect">
            <a:avLst/>
          </a:prstGeom>
          <a:solidFill>
            <a:srgbClr val="2FA1DB"/>
          </a:solidFill>
        </p:spPr>
        <p:txBody>
          <a:bodyPr wrap="square">
            <a:spAutoFit/>
          </a:bodyPr>
          <a:lstStyle/>
          <a:p>
            <a:r>
              <a:rPr lang="tr-TR" dirty="0">
                <a:latin typeface="Arial" panose="020B0604020202020204" pitchFamily="34" charset="0"/>
                <a:cs typeface="Arial" panose="020B0604020202020204" pitchFamily="34" charset="0"/>
              </a:rPr>
              <a:t>Yoksulluk, hızlı kentleşme, iklim değişikliği ve bu gibi faktörler, toplumu afetlere karşı giderek daha fazla </a:t>
            </a:r>
            <a:r>
              <a:rPr lang="tr-TR">
                <a:latin typeface="Arial" panose="020B0604020202020204" pitchFamily="34" charset="0"/>
                <a:cs typeface="Arial" panose="020B0604020202020204" pitchFamily="34" charset="0"/>
              </a:rPr>
              <a:t>savunmasız </a:t>
            </a:r>
            <a:r>
              <a:rPr lang="tr-TR" smtClean="0">
                <a:latin typeface="Arial" panose="020B0604020202020204" pitchFamily="34" charset="0"/>
                <a:cs typeface="Arial" panose="020B0604020202020204" pitchFamily="34" charset="0"/>
              </a:rPr>
              <a:t>bırakmaktadır.</a:t>
            </a:r>
            <a:endParaRPr lang="tr-TR" dirty="0">
              <a:latin typeface="Arial" panose="020B0604020202020204" pitchFamily="34" charset="0"/>
              <a:cs typeface="Arial" panose="020B0604020202020204" pitchFamily="34" charset="0"/>
            </a:endParaRPr>
          </a:p>
        </p:txBody>
      </p:sp>
      <p:sp>
        <p:nvSpPr>
          <p:cNvPr id="8" name="Metin kutusu 7">
            <a:extLst>
              <a:ext uri="{FF2B5EF4-FFF2-40B4-BE49-F238E27FC236}">
                <a16:creationId xmlns:a16="http://schemas.microsoft.com/office/drawing/2014/main" id="{F2D45AE0-0C58-F5CC-E45D-8E0340190B9A}"/>
              </a:ext>
            </a:extLst>
          </p:cNvPr>
          <p:cNvSpPr txBox="1"/>
          <p:nvPr/>
        </p:nvSpPr>
        <p:spPr>
          <a:xfrm>
            <a:off x="263529" y="3429000"/>
            <a:ext cx="1672046" cy="923330"/>
          </a:xfrm>
          <a:prstGeom prst="rect">
            <a:avLst/>
          </a:prstGeom>
          <a:solidFill>
            <a:srgbClr val="2FA1DB"/>
          </a:solidFill>
        </p:spPr>
        <p:txBody>
          <a:bodyPr wrap="square" rtlCol="0">
            <a:spAutoFit/>
          </a:bodyPr>
          <a:lstStyle/>
          <a:p>
            <a:endParaRPr lang="tr-TR" dirty="0"/>
          </a:p>
          <a:p>
            <a:endParaRPr lang="tr-TR" dirty="0"/>
          </a:p>
          <a:p>
            <a:endParaRPr lang="tr-TR" dirty="0"/>
          </a:p>
        </p:txBody>
      </p:sp>
      <p:sp>
        <p:nvSpPr>
          <p:cNvPr id="6" name="Metin kutusu 5">
            <a:extLst>
              <a:ext uri="{FF2B5EF4-FFF2-40B4-BE49-F238E27FC236}">
                <a16:creationId xmlns:a16="http://schemas.microsoft.com/office/drawing/2014/main" id="{F2D45AE0-0C58-F5CC-E45D-8E0340190B9A}"/>
              </a:ext>
            </a:extLst>
          </p:cNvPr>
          <p:cNvSpPr txBox="1"/>
          <p:nvPr/>
        </p:nvSpPr>
        <p:spPr>
          <a:xfrm rot="10800000">
            <a:off x="3403157" y="2186915"/>
            <a:ext cx="747995" cy="923330"/>
          </a:xfrm>
          <a:prstGeom prst="rect">
            <a:avLst/>
          </a:prstGeom>
          <a:solidFill>
            <a:srgbClr val="2FA1DB"/>
          </a:solidFill>
        </p:spPr>
        <p:txBody>
          <a:bodyPr wrap="square" rtlCol="0">
            <a:spAutoFit/>
          </a:bodyPr>
          <a:lstStyle/>
          <a:p>
            <a:endParaRPr lang="tr-TR" dirty="0"/>
          </a:p>
          <a:p>
            <a:endParaRPr lang="tr-TR" dirty="0"/>
          </a:p>
          <a:p>
            <a:endParaRPr lang="tr-TR" dirty="0"/>
          </a:p>
        </p:txBody>
      </p:sp>
      <p:sp>
        <p:nvSpPr>
          <p:cNvPr id="9" name="Metin kutusu 8">
            <a:extLst>
              <a:ext uri="{FF2B5EF4-FFF2-40B4-BE49-F238E27FC236}">
                <a16:creationId xmlns:a16="http://schemas.microsoft.com/office/drawing/2014/main" id="{F2D45AE0-0C58-F5CC-E45D-8E0340190B9A}"/>
              </a:ext>
            </a:extLst>
          </p:cNvPr>
          <p:cNvSpPr txBox="1"/>
          <p:nvPr/>
        </p:nvSpPr>
        <p:spPr>
          <a:xfrm rot="8355007">
            <a:off x="3167730" y="1482262"/>
            <a:ext cx="467803" cy="923330"/>
          </a:xfrm>
          <a:prstGeom prst="rect">
            <a:avLst/>
          </a:prstGeom>
          <a:solidFill>
            <a:srgbClr val="2FA1DB"/>
          </a:solidFill>
        </p:spPr>
        <p:txBody>
          <a:bodyPr wrap="square" rtlCol="0">
            <a:spAutoFit/>
          </a:bodyPr>
          <a:lstStyle/>
          <a:p>
            <a:endParaRPr lang="tr-TR" dirty="0"/>
          </a:p>
          <a:p>
            <a:endParaRPr lang="tr-TR" dirty="0"/>
          </a:p>
          <a:p>
            <a:endParaRPr lang="tr-TR" dirty="0"/>
          </a:p>
        </p:txBody>
      </p:sp>
    </p:spTree>
    <p:extLst>
      <p:ext uri="{BB962C8B-B14F-4D97-AF65-F5344CB8AC3E}">
        <p14:creationId xmlns:p14="http://schemas.microsoft.com/office/powerpoint/2010/main" val="23817409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71E481A6-56D5-1674-2BF1-43BE743B5158}"/>
              </a:ext>
            </a:extLst>
          </p:cNvPr>
          <p:cNvPicPr>
            <a:picLocks noChangeAspect="1"/>
          </p:cNvPicPr>
          <p:nvPr/>
        </p:nvPicPr>
        <p:blipFill>
          <a:blip r:embed="rId2"/>
          <a:stretch>
            <a:fillRect/>
          </a:stretch>
        </p:blipFill>
        <p:spPr>
          <a:xfrm>
            <a:off x="1093603" y="0"/>
            <a:ext cx="10004794" cy="6858000"/>
          </a:xfrm>
          <a:prstGeom prst="rect">
            <a:avLst/>
          </a:prstGeom>
        </p:spPr>
      </p:pic>
      <p:sp>
        <p:nvSpPr>
          <p:cNvPr id="4" name="Başlık 3">
            <a:extLst>
              <a:ext uri="{FF2B5EF4-FFF2-40B4-BE49-F238E27FC236}">
                <a16:creationId xmlns:a16="http://schemas.microsoft.com/office/drawing/2014/main" id="{1F359A2E-8C9D-911D-D588-DAA428CBBF6F}"/>
              </a:ext>
            </a:extLst>
          </p:cNvPr>
          <p:cNvSpPr>
            <a:spLocks noGrp="1"/>
          </p:cNvSpPr>
          <p:nvPr>
            <p:ph type="ctrTitle"/>
          </p:nvPr>
        </p:nvSpPr>
        <p:spPr>
          <a:xfrm>
            <a:off x="1683594" y="214685"/>
            <a:ext cx="9144000" cy="1354969"/>
          </a:xfrm>
        </p:spPr>
        <p:txBody>
          <a:bodyPr>
            <a:normAutofit fontScale="90000"/>
          </a:bodyPr>
          <a:lstStyle/>
          <a:p>
            <a:r>
              <a:rPr lang="tr-TR">
                <a:solidFill>
                  <a:schemeClr val="bg1"/>
                </a:solidFill>
              </a:rPr>
              <a:t>Hepinizi</a:t>
            </a:r>
            <a:r>
              <a:rPr lang="tr-TR"/>
              <a:t> </a:t>
            </a:r>
            <a:r>
              <a:rPr lang="tr-TR" dirty="0">
                <a:solidFill>
                  <a:schemeClr val="bg1"/>
                </a:solidFill>
              </a:rPr>
              <a:t>b</a:t>
            </a:r>
            <a:r>
              <a:rPr lang="tr-TR" smtClean="0">
                <a:solidFill>
                  <a:schemeClr val="bg1"/>
                </a:solidFill>
              </a:rPr>
              <a:t>ölümümüze</a:t>
            </a:r>
            <a:r>
              <a:rPr lang="tr-TR" smtClean="0"/>
              <a:t> </a:t>
            </a:r>
            <a:r>
              <a:rPr lang="tr-TR" dirty="0">
                <a:solidFill>
                  <a:schemeClr val="bg1"/>
                </a:solidFill>
              </a:rPr>
              <a:t>bekleriz</a:t>
            </a:r>
          </a:p>
        </p:txBody>
      </p:sp>
    </p:spTree>
    <p:extLst>
      <p:ext uri="{BB962C8B-B14F-4D97-AF65-F5344CB8AC3E}">
        <p14:creationId xmlns:p14="http://schemas.microsoft.com/office/powerpoint/2010/main" val="1547875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6">
            <a:extLst>
              <a:ext uri="{FF2B5EF4-FFF2-40B4-BE49-F238E27FC236}">
                <a16:creationId xmlns:a16="http://schemas.microsoft.com/office/drawing/2014/main" id="{3F5AF365-8974-7959-0B7E-C4C328C7466A}"/>
              </a:ext>
            </a:extLst>
          </p:cNvPr>
          <p:cNvSpPr>
            <a:spLocks noGrp="1"/>
          </p:cNvSpPr>
          <p:nvPr>
            <p:ph idx="1"/>
          </p:nvPr>
        </p:nvSpPr>
        <p:spPr>
          <a:xfrm>
            <a:off x="367937" y="2071805"/>
            <a:ext cx="3639671" cy="4351338"/>
          </a:xfrm>
        </p:spPr>
        <p:txBody>
          <a:bodyPr anchor="ctr">
            <a:normAutofit/>
          </a:bodyPr>
          <a:lstStyle/>
          <a:p>
            <a:pPr algn="just">
              <a:lnSpc>
                <a:spcPct val="100000"/>
              </a:lnSpc>
              <a:spcAft>
                <a:spcPts val="1800"/>
              </a:spcAft>
            </a:pPr>
            <a:r>
              <a:rPr lang="tr-TR" sz="2000" dirty="0">
                <a:latin typeface="Arial" panose="020B0604020202020204" pitchFamily="34" charset="0"/>
                <a:cs typeface="Arial" panose="020B0604020202020204" pitchFamily="34" charset="0"/>
              </a:rPr>
              <a:t>Doğa ve insan kaynaklı tehditlerden kaynaklanan </a:t>
            </a:r>
            <a:r>
              <a:rPr lang="tr-TR" sz="2000">
                <a:latin typeface="Arial" panose="020B0604020202020204" pitchFamily="34" charset="0"/>
                <a:cs typeface="Arial" panose="020B0604020202020204" pitchFamily="34" charset="0"/>
              </a:rPr>
              <a:t>riskler </a:t>
            </a:r>
            <a:r>
              <a:rPr lang="tr-TR" sz="2000" smtClean="0">
                <a:latin typeface="Arial" panose="020B0604020202020204" pitchFamily="34" charset="0"/>
                <a:cs typeface="Arial" panose="020B0604020202020204" pitchFamily="34" charset="0"/>
              </a:rPr>
              <a:t>artmaktadır.</a:t>
            </a:r>
            <a:endParaRPr lang="tr-TR" sz="2000" dirty="0">
              <a:latin typeface="Arial" panose="020B0604020202020204" pitchFamily="34" charset="0"/>
              <a:cs typeface="Arial" panose="020B0604020202020204" pitchFamily="34" charset="0"/>
            </a:endParaRPr>
          </a:p>
          <a:p>
            <a:pPr algn="just">
              <a:lnSpc>
                <a:spcPct val="100000"/>
              </a:lnSpc>
              <a:spcAft>
                <a:spcPts val="1800"/>
              </a:spcAft>
            </a:pPr>
            <a:r>
              <a:rPr lang="tr-TR" sz="2000" dirty="0">
                <a:latin typeface="Arial" panose="020B0604020202020204" pitchFamily="34" charset="0"/>
                <a:cs typeface="Arial" panose="020B0604020202020204" pitchFamily="34" charset="0"/>
              </a:rPr>
              <a:t>Bu artışa karşın toplumların hazırlığında eksiklerin olması afetler nedeniyle ağır kayıplara </a:t>
            </a:r>
            <a:r>
              <a:rPr lang="tr-TR" sz="2000">
                <a:latin typeface="Arial" panose="020B0604020202020204" pitchFamily="34" charset="0"/>
                <a:cs typeface="Arial" panose="020B0604020202020204" pitchFamily="34" charset="0"/>
              </a:rPr>
              <a:t>yol </a:t>
            </a:r>
            <a:r>
              <a:rPr lang="tr-TR" sz="2000" smtClean="0">
                <a:latin typeface="Arial" panose="020B0604020202020204" pitchFamily="34" charset="0"/>
                <a:cs typeface="Arial" panose="020B0604020202020204" pitchFamily="34" charset="0"/>
              </a:rPr>
              <a:t>açmaktadır.</a:t>
            </a:r>
            <a:endParaRPr lang="tr-TR" sz="2000" dirty="0">
              <a:latin typeface="Arial" panose="020B0604020202020204" pitchFamily="34" charset="0"/>
              <a:cs typeface="Arial" panose="020B0604020202020204" pitchFamily="34" charset="0"/>
            </a:endParaRPr>
          </a:p>
        </p:txBody>
      </p:sp>
      <p:pic>
        <p:nvPicPr>
          <p:cNvPr id="8" name="Picture 2" descr="Kurumsal İletişim Direktörlüğü | Sayfa | Kurumsal - Logolarımız">
            <a:extLst>
              <a:ext uri="{FF2B5EF4-FFF2-40B4-BE49-F238E27FC236}">
                <a16:creationId xmlns:a16="http://schemas.microsoft.com/office/drawing/2014/main" id="{C63D9DB6-57EE-BCF7-EB5F-655E03B3BEEC}"/>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496264" y="247813"/>
            <a:ext cx="1374633" cy="1393667"/>
          </a:xfrm>
          <a:prstGeom prst="rect">
            <a:avLst/>
          </a:prstGeom>
          <a:noFill/>
          <a:extLst>
            <a:ext uri="{909E8E84-426E-40DD-AFC4-6F175D3DCCD1}">
              <a14:hiddenFill xmlns:a14="http://schemas.microsoft.com/office/drawing/2010/main">
                <a:solidFill>
                  <a:srgbClr val="FFFFFF"/>
                </a:solidFill>
              </a14:hiddenFill>
            </a:ext>
          </a:extLst>
        </p:spPr>
      </p:pic>
      <p:pic>
        <p:nvPicPr>
          <p:cNvPr id="9" name="Resim 8" descr="metin, noel ağacı, ekran görüntüsü, tasarım içeren bir resim&#10;&#10;Açıklama otomatik olarak oluşturuldu">
            <a:extLst>
              <a:ext uri="{FF2B5EF4-FFF2-40B4-BE49-F238E27FC236}">
                <a16:creationId xmlns:a16="http://schemas.microsoft.com/office/drawing/2014/main" id="{4FD08CDC-8588-909B-E096-E86FC8EDBB00}"/>
              </a:ext>
            </a:extLst>
          </p:cNvPr>
          <p:cNvPicPr>
            <a:picLocks noChangeAspect="1"/>
          </p:cNvPicPr>
          <p:nvPr/>
        </p:nvPicPr>
        <p:blipFill rotWithShape="1">
          <a:blip r:embed="rId3"/>
          <a:srcRect t="12425" b="7802"/>
          <a:stretch/>
        </p:blipFill>
        <p:spPr>
          <a:xfrm>
            <a:off x="4122270" y="2071805"/>
            <a:ext cx="8069730" cy="4538382"/>
          </a:xfrm>
          <a:prstGeom prst="rect">
            <a:avLst/>
          </a:prstGeom>
        </p:spPr>
      </p:pic>
      <p:sp>
        <p:nvSpPr>
          <p:cNvPr id="10" name="Metin kutusu 9">
            <a:extLst>
              <a:ext uri="{FF2B5EF4-FFF2-40B4-BE49-F238E27FC236}">
                <a16:creationId xmlns:a16="http://schemas.microsoft.com/office/drawing/2014/main" id="{194F6DA1-F16E-4316-28A3-10974F787501}"/>
              </a:ext>
            </a:extLst>
          </p:cNvPr>
          <p:cNvSpPr txBox="1"/>
          <p:nvPr/>
        </p:nvSpPr>
        <p:spPr>
          <a:xfrm>
            <a:off x="6296297" y="2484034"/>
            <a:ext cx="985013" cy="400110"/>
          </a:xfrm>
          <a:prstGeom prst="rect">
            <a:avLst/>
          </a:prstGeom>
          <a:solidFill>
            <a:schemeClr val="bg1"/>
          </a:solidFill>
        </p:spPr>
        <p:txBody>
          <a:bodyPr wrap="none" rtlCol="0">
            <a:spAutoFit/>
          </a:bodyPr>
          <a:lstStyle/>
          <a:p>
            <a:r>
              <a:rPr lang="tr-TR" sz="2000" dirty="0">
                <a:latin typeface="Arial" panose="020B0604020202020204" pitchFamily="34" charset="0"/>
                <a:cs typeface="Arial" panose="020B0604020202020204" pitchFamily="34" charset="0"/>
              </a:rPr>
              <a:t>Tehlike</a:t>
            </a:r>
          </a:p>
        </p:txBody>
      </p:sp>
      <p:sp>
        <p:nvSpPr>
          <p:cNvPr id="12" name="Metin kutusu 11">
            <a:extLst>
              <a:ext uri="{FF2B5EF4-FFF2-40B4-BE49-F238E27FC236}">
                <a16:creationId xmlns:a16="http://schemas.microsoft.com/office/drawing/2014/main" id="{F60A1F0C-F724-EDD0-9A24-4D838E5A5BD2}"/>
              </a:ext>
            </a:extLst>
          </p:cNvPr>
          <p:cNvSpPr txBox="1"/>
          <p:nvPr/>
        </p:nvSpPr>
        <p:spPr>
          <a:xfrm>
            <a:off x="9620795" y="2484034"/>
            <a:ext cx="2442754" cy="400110"/>
          </a:xfrm>
          <a:prstGeom prst="rect">
            <a:avLst/>
          </a:prstGeom>
          <a:solidFill>
            <a:schemeClr val="bg1"/>
          </a:solidFill>
        </p:spPr>
        <p:txBody>
          <a:bodyPr wrap="square" rtlCol="0">
            <a:spAutoFit/>
          </a:bodyPr>
          <a:lstStyle/>
          <a:p>
            <a:r>
              <a:rPr lang="tr-TR" sz="2000" dirty="0">
                <a:latin typeface="Arial" panose="020B0604020202020204" pitchFamily="34" charset="0"/>
                <a:cs typeface="Arial" panose="020B0604020202020204" pitchFamily="34" charset="0"/>
              </a:rPr>
              <a:t>Hazırlık yapmama</a:t>
            </a:r>
          </a:p>
        </p:txBody>
      </p:sp>
      <p:sp>
        <p:nvSpPr>
          <p:cNvPr id="13" name="Metin kutusu 12">
            <a:extLst>
              <a:ext uri="{FF2B5EF4-FFF2-40B4-BE49-F238E27FC236}">
                <a16:creationId xmlns:a16="http://schemas.microsoft.com/office/drawing/2014/main" id="{DD9B8683-3B24-4C53-F032-62238A41D9BB}"/>
              </a:ext>
            </a:extLst>
          </p:cNvPr>
          <p:cNvSpPr txBox="1"/>
          <p:nvPr/>
        </p:nvSpPr>
        <p:spPr>
          <a:xfrm>
            <a:off x="5701937" y="5096605"/>
            <a:ext cx="1926772" cy="400110"/>
          </a:xfrm>
          <a:prstGeom prst="rect">
            <a:avLst/>
          </a:prstGeom>
          <a:solidFill>
            <a:schemeClr val="bg1"/>
          </a:solidFill>
        </p:spPr>
        <p:txBody>
          <a:bodyPr wrap="square" rtlCol="0">
            <a:spAutoFit/>
          </a:bodyPr>
          <a:lstStyle/>
          <a:p>
            <a:r>
              <a:rPr lang="tr-TR" sz="2000" dirty="0">
                <a:latin typeface="Arial" panose="020B0604020202020204" pitchFamily="34" charset="0"/>
                <a:cs typeface="Arial" panose="020B0604020202020204" pitchFamily="34" charset="0"/>
              </a:rPr>
              <a:t>= Afet riski</a:t>
            </a:r>
          </a:p>
        </p:txBody>
      </p:sp>
      <p:sp>
        <p:nvSpPr>
          <p:cNvPr id="15" name="Metin kutusu 14">
            <a:extLst>
              <a:ext uri="{FF2B5EF4-FFF2-40B4-BE49-F238E27FC236}">
                <a16:creationId xmlns:a16="http://schemas.microsoft.com/office/drawing/2014/main" id="{4BC2DB38-D31E-1A01-B2FD-A914FAD03A69}"/>
              </a:ext>
            </a:extLst>
          </p:cNvPr>
          <p:cNvSpPr txBox="1"/>
          <p:nvPr/>
        </p:nvSpPr>
        <p:spPr>
          <a:xfrm>
            <a:off x="9877698" y="4788828"/>
            <a:ext cx="2094412" cy="1015663"/>
          </a:xfrm>
          <a:prstGeom prst="rect">
            <a:avLst/>
          </a:prstGeom>
          <a:solidFill>
            <a:schemeClr val="bg1"/>
          </a:solidFill>
        </p:spPr>
        <p:txBody>
          <a:bodyPr wrap="square" rtlCol="0">
            <a:spAutoFit/>
          </a:bodyPr>
          <a:lstStyle/>
          <a:p>
            <a:r>
              <a:rPr lang="tr-TR" sz="2000" dirty="0">
                <a:latin typeface="Arial" panose="020B0604020202020204" pitchFamily="34" charset="0"/>
                <a:cs typeface="Arial" panose="020B0604020202020204" pitchFamily="34" charset="0"/>
              </a:rPr>
              <a:t>Riskleri azaltma, afetlere karşı dayanıklı olma</a:t>
            </a:r>
          </a:p>
        </p:txBody>
      </p:sp>
      <p:sp>
        <p:nvSpPr>
          <p:cNvPr id="11" name="Başlık 5">
            <a:extLst>
              <a:ext uri="{FF2B5EF4-FFF2-40B4-BE49-F238E27FC236}">
                <a16:creationId xmlns:a16="http://schemas.microsoft.com/office/drawing/2014/main" id="{848EE765-5E9E-5E7B-7035-677DAF3134ED}"/>
              </a:ext>
            </a:extLst>
          </p:cNvPr>
          <p:cNvSpPr txBox="1">
            <a:spLocks/>
          </p:cNvSpPr>
          <p:nvPr/>
        </p:nvSpPr>
        <p:spPr>
          <a:xfrm>
            <a:off x="520149" y="177420"/>
            <a:ext cx="10436750" cy="58410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smtClean="0">
                <a:solidFill>
                  <a:srgbClr val="C00000"/>
                </a:solidFill>
                <a:latin typeface="+mn-lt"/>
                <a:ea typeface="+mn-ea"/>
                <a:cs typeface="+mn-cs"/>
              </a:rPr>
              <a:t>ACİL YARDIM VE AFET YÖNETİMİ BÖLÜMÜ</a:t>
            </a:r>
            <a:endParaRPr lang="tr-TR" sz="3600" dirty="0">
              <a:solidFill>
                <a:srgbClr val="C00000"/>
              </a:solidFill>
            </a:endParaRPr>
          </a:p>
        </p:txBody>
      </p:sp>
    </p:spTree>
    <p:extLst>
      <p:ext uri="{BB962C8B-B14F-4D97-AF65-F5344CB8AC3E}">
        <p14:creationId xmlns:p14="http://schemas.microsoft.com/office/powerpoint/2010/main" val="28191809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DFD18-95AE-CBEF-0071-A1606CDA7F5F}"/>
            </a:ext>
          </a:extLst>
        </p:cNvPr>
        <p:cNvGrpSpPr/>
        <p:nvPr/>
      </p:nvGrpSpPr>
      <p:grpSpPr>
        <a:xfrm>
          <a:off x="0" y="0"/>
          <a:ext cx="0" cy="0"/>
          <a:chOff x="0" y="0"/>
          <a:chExt cx="0" cy="0"/>
        </a:xfrm>
      </p:grpSpPr>
      <p:sp>
        <p:nvSpPr>
          <p:cNvPr id="7" name="İçerik Yer Tutucusu 6">
            <a:extLst>
              <a:ext uri="{FF2B5EF4-FFF2-40B4-BE49-F238E27FC236}">
                <a16:creationId xmlns:a16="http://schemas.microsoft.com/office/drawing/2014/main" id="{A4D9E43F-A373-9DD8-849D-BD14A0F3C3E2}"/>
              </a:ext>
            </a:extLst>
          </p:cNvPr>
          <p:cNvSpPr>
            <a:spLocks noGrp="1"/>
          </p:cNvSpPr>
          <p:nvPr>
            <p:ph idx="1"/>
          </p:nvPr>
        </p:nvSpPr>
        <p:spPr>
          <a:xfrm>
            <a:off x="838200" y="1536513"/>
            <a:ext cx="10515600" cy="4351338"/>
          </a:xfrm>
        </p:spPr>
        <p:txBody>
          <a:bodyPr>
            <a:normAutofit/>
          </a:bodyPr>
          <a:lstStyle/>
          <a:p>
            <a:pPr>
              <a:lnSpc>
                <a:spcPct val="150000"/>
              </a:lnSpc>
              <a:spcAft>
                <a:spcPts val="1800"/>
              </a:spcAft>
            </a:pPr>
            <a:r>
              <a:rPr lang="tr-TR" sz="2400" dirty="0">
                <a:latin typeface="Arial" panose="020B0604020202020204" pitchFamily="34" charset="0"/>
                <a:cs typeface="Arial" panose="020B0604020202020204" pitchFamily="34" charset="0"/>
              </a:rPr>
              <a:t>Sonuç olarak tüm dünyada afetlere yanıt verme kapasitesinde artan bir ihtiyaç söz konusudur. </a:t>
            </a:r>
          </a:p>
        </p:txBody>
      </p:sp>
      <p:pic>
        <p:nvPicPr>
          <p:cNvPr id="8" name="Picture 2" descr="Kurumsal İletişim Direktörlüğü | Sayfa | Kurumsal - Logolarımız">
            <a:extLst>
              <a:ext uri="{FF2B5EF4-FFF2-40B4-BE49-F238E27FC236}">
                <a16:creationId xmlns:a16="http://schemas.microsoft.com/office/drawing/2014/main" id="{8913A107-13F8-CDB0-DE1E-1FE33CEBC5AC}"/>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496264" y="247813"/>
            <a:ext cx="1374633" cy="139366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ndia's National Security Amidst the COVID-19 Pandemic &gt; National Defense  University Press &gt; News Article View">
            <a:extLst>
              <a:ext uri="{FF2B5EF4-FFF2-40B4-BE49-F238E27FC236}">
                <a16:creationId xmlns:a16="http://schemas.microsoft.com/office/drawing/2014/main" id="{7E5E548B-61A2-D901-8D83-2C3D2CA54FD1}"/>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589430" y="2862077"/>
            <a:ext cx="5523287" cy="338193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Kahramanmaraş depremi bölgedeki 500 yıllık sismik sessizliği bozdu - Son  Dakika Haberleri">
            <a:extLst>
              <a:ext uri="{FF2B5EF4-FFF2-40B4-BE49-F238E27FC236}">
                <a16:creationId xmlns:a16="http://schemas.microsoft.com/office/drawing/2014/main" id="{F1D97AC5-73FF-7EE7-8A4E-9323BF7FE0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3236" y="2862076"/>
            <a:ext cx="5523287" cy="3381935"/>
          </a:xfrm>
          <a:prstGeom prst="rect">
            <a:avLst/>
          </a:prstGeom>
          <a:noFill/>
          <a:extLst>
            <a:ext uri="{909E8E84-426E-40DD-AFC4-6F175D3DCCD1}">
              <a14:hiddenFill xmlns:a14="http://schemas.microsoft.com/office/drawing/2010/main">
                <a:solidFill>
                  <a:srgbClr val="FFFFFF"/>
                </a:solidFill>
              </a14:hiddenFill>
            </a:ext>
          </a:extLst>
        </p:spPr>
      </p:pic>
      <p:sp>
        <p:nvSpPr>
          <p:cNvPr id="9" name="Başlık 5">
            <a:extLst>
              <a:ext uri="{FF2B5EF4-FFF2-40B4-BE49-F238E27FC236}">
                <a16:creationId xmlns:a16="http://schemas.microsoft.com/office/drawing/2014/main" id="{848EE765-5E9E-5E7B-7035-677DAF3134ED}"/>
              </a:ext>
            </a:extLst>
          </p:cNvPr>
          <p:cNvSpPr txBox="1">
            <a:spLocks/>
          </p:cNvSpPr>
          <p:nvPr/>
        </p:nvSpPr>
        <p:spPr>
          <a:xfrm>
            <a:off x="520149" y="177420"/>
            <a:ext cx="10436750" cy="58410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smtClean="0">
                <a:solidFill>
                  <a:srgbClr val="C00000"/>
                </a:solidFill>
                <a:latin typeface="+mn-lt"/>
                <a:ea typeface="+mn-ea"/>
                <a:cs typeface="+mn-cs"/>
              </a:rPr>
              <a:t>ACİL YARDIM VE AFET YÖNETİMİ BÖLÜMÜ</a:t>
            </a:r>
            <a:endParaRPr lang="tr-TR" sz="3600" dirty="0">
              <a:solidFill>
                <a:srgbClr val="C00000"/>
              </a:solidFill>
            </a:endParaRPr>
          </a:p>
        </p:txBody>
      </p:sp>
    </p:spTree>
    <p:extLst>
      <p:ext uri="{BB962C8B-B14F-4D97-AF65-F5344CB8AC3E}">
        <p14:creationId xmlns:p14="http://schemas.microsoft.com/office/powerpoint/2010/main" val="1440622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1E7E3-C704-560D-8CBC-F68D8CE7BF6C}"/>
            </a:ext>
          </a:extLst>
        </p:cNvPr>
        <p:cNvGrpSpPr/>
        <p:nvPr/>
      </p:nvGrpSpPr>
      <p:grpSpPr>
        <a:xfrm>
          <a:off x="0" y="0"/>
          <a:ext cx="0" cy="0"/>
          <a:chOff x="0" y="0"/>
          <a:chExt cx="0" cy="0"/>
        </a:xfrm>
      </p:grpSpPr>
      <p:sp>
        <p:nvSpPr>
          <p:cNvPr id="7" name="İçerik Yer Tutucusu 6">
            <a:extLst>
              <a:ext uri="{FF2B5EF4-FFF2-40B4-BE49-F238E27FC236}">
                <a16:creationId xmlns:a16="http://schemas.microsoft.com/office/drawing/2014/main" id="{78D63F16-704A-B76A-1EBC-694DA4B5A565}"/>
              </a:ext>
            </a:extLst>
          </p:cNvPr>
          <p:cNvSpPr>
            <a:spLocks noGrp="1"/>
          </p:cNvSpPr>
          <p:nvPr>
            <p:ph idx="1"/>
          </p:nvPr>
        </p:nvSpPr>
        <p:spPr>
          <a:xfrm>
            <a:off x="838200" y="1536513"/>
            <a:ext cx="10515600" cy="4351338"/>
          </a:xfrm>
        </p:spPr>
        <p:txBody>
          <a:bodyPr>
            <a:normAutofit fontScale="92500" lnSpcReduction="20000"/>
          </a:bodyPr>
          <a:lstStyle/>
          <a:p>
            <a:pPr>
              <a:lnSpc>
                <a:spcPct val="110000"/>
              </a:lnSpc>
              <a:spcAft>
                <a:spcPts val="1800"/>
              </a:spcAft>
            </a:pPr>
            <a:r>
              <a:rPr lang="tr-TR" sz="2400" dirty="0">
                <a:latin typeface="Arial" panose="020B0604020202020204" pitchFamily="34" charset="0"/>
                <a:cs typeface="Arial" panose="020B0604020202020204" pitchFamily="34" charset="0"/>
              </a:rPr>
              <a:t>Uygulamalı Bilimler Yüksekokulu bünyesinde yer alan Acil Yardım ve Afet Yönetimi (AYAY) Bölümü, acil yardım ve afet yönetimi uzmanı ve yöneticilerini yetiştirmeyi amaçlamaktadır. </a:t>
            </a:r>
          </a:p>
          <a:p>
            <a:pPr>
              <a:lnSpc>
                <a:spcPct val="110000"/>
              </a:lnSpc>
              <a:spcAft>
                <a:spcPts val="1800"/>
              </a:spcAft>
            </a:pPr>
            <a:r>
              <a:rPr lang="tr-TR" sz="2400" dirty="0">
                <a:latin typeface="Arial" panose="020B0604020202020204" pitchFamily="34" charset="0"/>
                <a:cs typeface="Arial" panose="020B0604020202020204" pitchFamily="34" charset="0"/>
              </a:rPr>
              <a:t>Acil Yardım ve Afet Yönetimi Bölümü, alanla ilgili kamu kurumları, özel kuruluşlar, sivil toplum örgütlerinde görev alabilecek, bilgi, beceri ve mesleki donanıma sahip uzman insan kaynağını yetiştirme amacı güden dört yıllık bir lisans programıdır. </a:t>
            </a:r>
          </a:p>
          <a:p>
            <a:pPr>
              <a:lnSpc>
                <a:spcPct val="110000"/>
              </a:lnSpc>
              <a:spcAft>
                <a:spcPts val="1800"/>
              </a:spcAft>
            </a:pPr>
            <a:r>
              <a:rPr lang="tr-TR" sz="2400" dirty="0">
                <a:latin typeface="Arial" panose="020B0604020202020204" pitchFamily="34" charset="0"/>
                <a:cs typeface="Arial" panose="020B0604020202020204" pitchFamily="34" charset="0"/>
              </a:rPr>
              <a:t>Acil Yardım ve Afet Yönetimi lisans öğrencileri, teorik ve uygulamalı bir eğitim-öğretim sürecinden geçmektedir. </a:t>
            </a:r>
          </a:p>
          <a:p>
            <a:pPr>
              <a:lnSpc>
                <a:spcPct val="110000"/>
              </a:lnSpc>
              <a:spcAft>
                <a:spcPts val="1800"/>
              </a:spcAft>
            </a:pPr>
            <a:r>
              <a:rPr lang="tr-TR" sz="2400" dirty="0">
                <a:latin typeface="Arial" panose="020B0604020202020204" pitchFamily="34" charset="0"/>
                <a:cs typeface="Arial" panose="020B0604020202020204" pitchFamily="34" charset="0"/>
              </a:rPr>
              <a:t>Öğrenciler mezun olduklarında acil yardım ve afet yönetimi alanında teknik bilgi ve deneyime sahip olacaktır.</a:t>
            </a:r>
          </a:p>
        </p:txBody>
      </p:sp>
      <p:pic>
        <p:nvPicPr>
          <p:cNvPr id="8" name="Picture 2" descr="Kurumsal İletişim Direktörlüğü | Sayfa | Kurumsal - Logolarımız">
            <a:extLst>
              <a:ext uri="{FF2B5EF4-FFF2-40B4-BE49-F238E27FC236}">
                <a16:creationId xmlns:a16="http://schemas.microsoft.com/office/drawing/2014/main" id="{BD921AF1-41F3-7B2F-711E-43A344A840E6}"/>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496264" y="247813"/>
            <a:ext cx="1374633" cy="1393667"/>
          </a:xfrm>
          <a:prstGeom prst="rect">
            <a:avLst/>
          </a:prstGeom>
          <a:noFill/>
          <a:extLst>
            <a:ext uri="{909E8E84-426E-40DD-AFC4-6F175D3DCCD1}">
              <a14:hiddenFill xmlns:a14="http://schemas.microsoft.com/office/drawing/2010/main">
                <a:solidFill>
                  <a:srgbClr val="FFFFFF"/>
                </a:solidFill>
              </a14:hiddenFill>
            </a:ext>
          </a:extLst>
        </p:spPr>
      </p:pic>
      <p:sp>
        <p:nvSpPr>
          <p:cNvPr id="9" name="Başlık 5">
            <a:extLst>
              <a:ext uri="{FF2B5EF4-FFF2-40B4-BE49-F238E27FC236}">
                <a16:creationId xmlns:a16="http://schemas.microsoft.com/office/drawing/2014/main" id="{848EE765-5E9E-5E7B-7035-677DAF3134ED}"/>
              </a:ext>
            </a:extLst>
          </p:cNvPr>
          <p:cNvSpPr txBox="1">
            <a:spLocks/>
          </p:cNvSpPr>
          <p:nvPr/>
        </p:nvSpPr>
        <p:spPr>
          <a:xfrm>
            <a:off x="520149" y="177420"/>
            <a:ext cx="10436750" cy="58410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smtClean="0">
                <a:solidFill>
                  <a:srgbClr val="C00000"/>
                </a:solidFill>
                <a:latin typeface="+mn-lt"/>
                <a:ea typeface="+mn-ea"/>
                <a:cs typeface="+mn-cs"/>
              </a:rPr>
              <a:t>ACİL YARDIM VE AFET YÖNETİMİ BÖLÜMÜ</a:t>
            </a:r>
            <a:endParaRPr lang="tr-TR" sz="3600" dirty="0">
              <a:solidFill>
                <a:srgbClr val="C00000"/>
              </a:solidFill>
            </a:endParaRPr>
          </a:p>
        </p:txBody>
      </p:sp>
    </p:spTree>
    <p:extLst>
      <p:ext uri="{BB962C8B-B14F-4D97-AF65-F5344CB8AC3E}">
        <p14:creationId xmlns:p14="http://schemas.microsoft.com/office/powerpoint/2010/main" val="32333486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838200" y="810730"/>
            <a:ext cx="10515600" cy="768337"/>
          </a:xfrm>
        </p:spPr>
        <p:txBody>
          <a:bodyPr>
            <a:normAutofit/>
          </a:bodyPr>
          <a:lstStyle/>
          <a:p>
            <a:r>
              <a:rPr lang="tr-TR" sz="3200" smtClean="0">
                <a:latin typeface="Arial" panose="020B0604020202020204" pitchFamily="34" charset="0"/>
                <a:cs typeface="Arial" panose="020B0604020202020204" pitchFamily="34" charset="0"/>
              </a:rPr>
              <a:t>Öğrenci Kulüpleri</a:t>
            </a:r>
            <a:endParaRPr lang="en-US" sz="3200">
              <a:latin typeface="Arial" panose="020B0604020202020204" pitchFamily="34" charset="0"/>
              <a:cs typeface="Arial" panose="020B0604020202020204" pitchFamily="34" charset="0"/>
            </a:endParaRPr>
          </a:p>
        </p:txBody>
      </p:sp>
      <p:grpSp>
        <p:nvGrpSpPr>
          <p:cNvPr id="5" name="Grup 4"/>
          <p:cNvGrpSpPr/>
          <p:nvPr/>
        </p:nvGrpSpPr>
        <p:grpSpPr>
          <a:xfrm>
            <a:off x="1159068" y="3343274"/>
            <a:ext cx="9697640" cy="1419227"/>
            <a:chOff x="857250" y="3343274"/>
            <a:chExt cx="9697640" cy="1419227"/>
          </a:xfrm>
        </p:grpSpPr>
        <p:sp>
          <p:nvSpPr>
            <p:cNvPr id="6" name="Altıgen 5"/>
            <p:cNvSpPr/>
            <p:nvPr/>
          </p:nvSpPr>
          <p:spPr>
            <a:xfrm>
              <a:off x="8168877" y="3343274"/>
              <a:ext cx="2386013" cy="1419225"/>
            </a:xfrm>
            <a:prstGeom prst="hexagon">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mtClean="0"/>
                <a:t>Medeniyet ve Kültür Mirasını Yaşatma Kulübü</a:t>
              </a:r>
              <a:endParaRPr lang="en-US"/>
            </a:p>
          </p:txBody>
        </p:sp>
        <p:grpSp>
          <p:nvGrpSpPr>
            <p:cNvPr id="7" name="Grup 6"/>
            <p:cNvGrpSpPr/>
            <p:nvPr/>
          </p:nvGrpSpPr>
          <p:grpSpPr>
            <a:xfrm>
              <a:off x="857250" y="3343275"/>
              <a:ext cx="7112793" cy="1419226"/>
              <a:chOff x="857250" y="3343275"/>
              <a:chExt cx="7112793" cy="1419226"/>
            </a:xfrm>
          </p:grpSpPr>
          <p:sp>
            <p:nvSpPr>
              <p:cNvPr id="8" name="Altıgen 7"/>
              <p:cNvSpPr/>
              <p:nvPr/>
            </p:nvSpPr>
            <p:spPr>
              <a:xfrm>
                <a:off x="5731668" y="3343275"/>
                <a:ext cx="2238375" cy="1419225"/>
              </a:xfrm>
              <a:prstGeom prst="hexagon">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mtClean="0"/>
                  <a:t>Akademik Düşünce Eğitim ve Medeniyet Kulübü</a:t>
                </a:r>
                <a:endParaRPr lang="en-US"/>
              </a:p>
            </p:txBody>
          </p:sp>
          <p:sp>
            <p:nvSpPr>
              <p:cNvPr id="9" name="Altıgen 8"/>
              <p:cNvSpPr/>
              <p:nvPr/>
            </p:nvSpPr>
            <p:spPr>
              <a:xfrm>
                <a:off x="857250" y="3343276"/>
                <a:ext cx="2238375" cy="1419225"/>
              </a:xfrm>
              <a:prstGeom prst="hexagon">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mtClean="0"/>
                  <a:t>Trabzon Arama Kurtarma Kulübü</a:t>
                </a:r>
                <a:endParaRPr lang="en-US"/>
              </a:p>
            </p:txBody>
          </p:sp>
          <p:sp>
            <p:nvSpPr>
              <p:cNvPr id="10" name="Altıgen 9"/>
              <p:cNvSpPr/>
              <p:nvPr/>
            </p:nvSpPr>
            <p:spPr>
              <a:xfrm>
                <a:off x="3294459" y="3343275"/>
                <a:ext cx="2238375" cy="1419225"/>
              </a:xfrm>
              <a:prstGeom prst="hexagon">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mtClean="0"/>
                  <a:t>Çevre Kulübü</a:t>
                </a:r>
                <a:endParaRPr lang="en-US"/>
              </a:p>
            </p:txBody>
          </p:sp>
        </p:grpSp>
      </p:grpSp>
      <p:grpSp>
        <p:nvGrpSpPr>
          <p:cNvPr id="11" name="Grup 10"/>
          <p:cNvGrpSpPr/>
          <p:nvPr/>
        </p:nvGrpSpPr>
        <p:grpSpPr>
          <a:xfrm>
            <a:off x="31549" y="4995859"/>
            <a:ext cx="9367830" cy="1419226"/>
            <a:chOff x="135731" y="5143500"/>
            <a:chExt cx="9367830" cy="1419226"/>
          </a:xfrm>
        </p:grpSpPr>
        <p:sp>
          <p:nvSpPr>
            <p:cNvPr id="12" name="Altıgen 11"/>
            <p:cNvSpPr/>
            <p:nvPr/>
          </p:nvSpPr>
          <p:spPr>
            <a:xfrm>
              <a:off x="135731" y="5143501"/>
              <a:ext cx="2238375" cy="1419225"/>
            </a:xfrm>
            <a:prstGeom prst="hexagon">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mtClean="0"/>
                <a:t>Okul Öncesi Kulübü</a:t>
              </a:r>
              <a:endParaRPr lang="en-US"/>
            </a:p>
          </p:txBody>
        </p:sp>
        <p:grpSp>
          <p:nvGrpSpPr>
            <p:cNvPr id="13" name="Grup 12"/>
            <p:cNvGrpSpPr/>
            <p:nvPr/>
          </p:nvGrpSpPr>
          <p:grpSpPr>
            <a:xfrm>
              <a:off x="2512216" y="5143500"/>
              <a:ext cx="6991345" cy="1419226"/>
              <a:chOff x="2512216" y="5143500"/>
              <a:chExt cx="6991345" cy="1419226"/>
            </a:xfrm>
          </p:grpSpPr>
          <p:sp>
            <p:nvSpPr>
              <p:cNvPr id="14" name="Altıgen 13"/>
              <p:cNvSpPr/>
              <p:nvPr/>
            </p:nvSpPr>
            <p:spPr>
              <a:xfrm>
                <a:off x="4888701" y="5143501"/>
                <a:ext cx="2238375" cy="1419225"/>
              </a:xfrm>
              <a:prstGeom prst="hexag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mtClean="0"/>
                  <a:t>Türk Dünyası ve Araştırmaları Kulübü</a:t>
                </a:r>
                <a:endParaRPr lang="en-US"/>
              </a:p>
            </p:txBody>
          </p:sp>
          <p:sp>
            <p:nvSpPr>
              <p:cNvPr id="15" name="Altıgen 14"/>
              <p:cNvSpPr/>
              <p:nvPr/>
            </p:nvSpPr>
            <p:spPr>
              <a:xfrm>
                <a:off x="7265186" y="5143500"/>
                <a:ext cx="2238375" cy="1419225"/>
              </a:xfrm>
              <a:prstGeom prst="hexagon">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mtClean="0"/>
                  <a:t>Genç Kalemler Kulübü</a:t>
                </a:r>
                <a:endParaRPr lang="en-US"/>
              </a:p>
            </p:txBody>
          </p:sp>
          <p:sp>
            <p:nvSpPr>
              <p:cNvPr id="16" name="Altıgen 15"/>
              <p:cNvSpPr/>
              <p:nvPr/>
            </p:nvSpPr>
            <p:spPr>
              <a:xfrm>
                <a:off x="2512216" y="5143501"/>
                <a:ext cx="2238375" cy="1419225"/>
              </a:xfrm>
              <a:prstGeom prst="hexagon">
                <a:avLst/>
              </a:prstGeom>
              <a:solidFill>
                <a:srgbClr val="CC3300"/>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mtClean="0"/>
                  <a:t>Türk Halk Oyunları Kulübü</a:t>
                </a:r>
                <a:endParaRPr lang="en-US"/>
              </a:p>
            </p:txBody>
          </p:sp>
        </p:grpSp>
      </p:grpSp>
      <p:grpSp>
        <p:nvGrpSpPr>
          <p:cNvPr id="17" name="Grup 16"/>
          <p:cNvGrpSpPr/>
          <p:nvPr/>
        </p:nvGrpSpPr>
        <p:grpSpPr>
          <a:xfrm>
            <a:off x="2424105" y="1690688"/>
            <a:ext cx="9682161" cy="1419227"/>
            <a:chOff x="1733550" y="1690686"/>
            <a:chExt cx="9682161" cy="1419227"/>
          </a:xfrm>
        </p:grpSpPr>
        <p:sp>
          <p:nvSpPr>
            <p:cNvPr id="18" name="Altıgen 17"/>
            <p:cNvSpPr/>
            <p:nvPr/>
          </p:nvSpPr>
          <p:spPr>
            <a:xfrm>
              <a:off x="9177336" y="1690686"/>
              <a:ext cx="2238375" cy="1419225"/>
            </a:xfrm>
            <a:prstGeom prst="hexagon">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mtClean="0"/>
                <a:t>İletişim Kulübü</a:t>
              </a:r>
              <a:endParaRPr lang="en-US"/>
            </a:p>
          </p:txBody>
        </p:sp>
        <p:grpSp>
          <p:nvGrpSpPr>
            <p:cNvPr id="19" name="Grup 18"/>
            <p:cNvGrpSpPr/>
            <p:nvPr/>
          </p:nvGrpSpPr>
          <p:grpSpPr>
            <a:xfrm>
              <a:off x="1733550" y="1690687"/>
              <a:ext cx="7200899" cy="1419226"/>
              <a:chOff x="1733550" y="1690687"/>
              <a:chExt cx="7200899" cy="1419226"/>
            </a:xfrm>
          </p:grpSpPr>
          <p:sp>
            <p:nvSpPr>
              <p:cNvPr id="20" name="Altıgen 19"/>
              <p:cNvSpPr/>
              <p:nvPr/>
            </p:nvSpPr>
            <p:spPr>
              <a:xfrm>
                <a:off x="1733550" y="1690688"/>
                <a:ext cx="2238375" cy="1419225"/>
              </a:xfrm>
              <a:prstGeom prst="hexag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mtClean="0"/>
                  <a:t>Acil Yardım ve Afet Yönetimi Kulübü</a:t>
                </a:r>
                <a:endParaRPr lang="en-US"/>
              </a:p>
            </p:txBody>
          </p:sp>
          <p:sp>
            <p:nvSpPr>
              <p:cNvPr id="21" name="Altıgen 20"/>
              <p:cNvSpPr/>
              <p:nvPr/>
            </p:nvSpPr>
            <p:spPr>
              <a:xfrm>
                <a:off x="4214812" y="1690687"/>
                <a:ext cx="2238375" cy="1419225"/>
              </a:xfrm>
              <a:prstGeom prst="hexag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mtClean="0"/>
                  <a:t>Genç Kızılay Kulübü</a:t>
                </a:r>
                <a:endParaRPr lang="en-US"/>
              </a:p>
            </p:txBody>
          </p:sp>
          <p:sp>
            <p:nvSpPr>
              <p:cNvPr id="22" name="Altıgen 21"/>
              <p:cNvSpPr/>
              <p:nvPr/>
            </p:nvSpPr>
            <p:spPr>
              <a:xfrm>
                <a:off x="6696074" y="1690687"/>
                <a:ext cx="2238375" cy="1419225"/>
              </a:xfrm>
              <a:prstGeom prst="hexagon">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mtClean="0"/>
                  <a:t>Genç Yeşilay Kulübü</a:t>
                </a:r>
                <a:endParaRPr lang="en-US"/>
              </a:p>
            </p:txBody>
          </p:sp>
        </p:grpSp>
      </p:grpSp>
      <p:pic>
        <p:nvPicPr>
          <p:cNvPr id="24" name="Picture 2" descr="Kurumsal İletişim Direktörlüğü | Sayfa | Kurumsal - Logolarımız">
            <a:extLst>
              <a:ext uri="{FF2B5EF4-FFF2-40B4-BE49-F238E27FC236}">
                <a16:creationId xmlns:a16="http://schemas.microsoft.com/office/drawing/2014/main" id="{8913A107-13F8-CDB0-DE1E-1FE33CEBC5AC}"/>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496264" y="247813"/>
            <a:ext cx="1374633" cy="1393667"/>
          </a:xfrm>
          <a:prstGeom prst="rect">
            <a:avLst/>
          </a:prstGeom>
          <a:noFill/>
          <a:extLst>
            <a:ext uri="{909E8E84-426E-40DD-AFC4-6F175D3DCCD1}">
              <a14:hiddenFill xmlns:a14="http://schemas.microsoft.com/office/drawing/2010/main">
                <a:solidFill>
                  <a:srgbClr val="FFFFFF"/>
                </a:solidFill>
              </a14:hiddenFill>
            </a:ext>
          </a:extLst>
        </p:spPr>
      </p:pic>
      <p:sp>
        <p:nvSpPr>
          <p:cNvPr id="25" name="Başlık 5">
            <a:extLst>
              <a:ext uri="{FF2B5EF4-FFF2-40B4-BE49-F238E27FC236}">
                <a16:creationId xmlns:a16="http://schemas.microsoft.com/office/drawing/2014/main" id="{848EE765-5E9E-5E7B-7035-677DAF3134ED}"/>
              </a:ext>
            </a:extLst>
          </p:cNvPr>
          <p:cNvSpPr txBox="1">
            <a:spLocks/>
          </p:cNvSpPr>
          <p:nvPr/>
        </p:nvSpPr>
        <p:spPr>
          <a:xfrm>
            <a:off x="520149" y="177420"/>
            <a:ext cx="10436750" cy="58410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smtClean="0">
                <a:solidFill>
                  <a:srgbClr val="C00000"/>
                </a:solidFill>
                <a:latin typeface="+mn-lt"/>
                <a:ea typeface="+mn-ea"/>
                <a:cs typeface="+mn-cs"/>
              </a:rPr>
              <a:t>ACİL YARDIM VE AFET YÖNETİMİ BÖLÜMÜ</a:t>
            </a:r>
            <a:endParaRPr lang="tr-TR" sz="3600" dirty="0">
              <a:solidFill>
                <a:srgbClr val="C00000"/>
              </a:solidFill>
            </a:endParaRPr>
          </a:p>
        </p:txBody>
      </p:sp>
    </p:spTree>
    <p:extLst>
      <p:ext uri="{BB962C8B-B14F-4D97-AF65-F5344CB8AC3E}">
        <p14:creationId xmlns:p14="http://schemas.microsoft.com/office/powerpoint/2010/main" val="14119240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 3"/>
          <p:cNvGrpSpPr/>
          <p:nvPr/>
        </p:nvGrpSpPr>
        <p:grpSpPr>
          <a:xfrm>
            <a:off x="2719960" y="2737861"/>
            <a:ext cx="3846727" cy="2996475"/>
            <a:chOff x="2719960" y="2737860"/>
            <a:chExt cx="3846727" cy="2996475"/>
          </a:xfrm>
        </p:grpSpPr>
        <p:sp>
          <p:nvSpPr>
            <p:cNvPr id="14" name="Altıgen 13"/>
            <p:cNvSpPr/>
            <p:nvPr/>
          </p:nvSpPr>
          <p:spPr>
            <a:xfrm>
              <a:off x="2905353" y="2737860"/>
              <a:ext cx="3474720" cy="2996475"/>
            </a:xfrm>
            <a:prstGeom prst="hexagon">
              <a:avLst>
                <a:gd name="adj" fmla="val 25000"/>
                <a:gd name="vf" fmla="val 115470"/>
              </a:avLst>
            </a:prstGeom>
            <a:solidFill>
              <a:srgbClr val="C00000"/>
            </a:solidFill>
            <a:ln>
              <a:solidFill>
                <a:srgbClr val="FF0000"/>
              </a:solid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15" name="Altıgen 4"/>
            <p:cNvSpPr txBox="1"/>
            <p:nvPr/>
          </p:nvSpPr>
          <p:spPr>
            <a:xfrm>
              <a:off x="2719960" y="3120727"/>
              <a:ext cx="3846727" cy="20663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49530" rIns="0" bIns="49530" numCol="1" spcCol="1270" anchor="ctr" anchorCtr="0">
              <a:noAutofit/>
            </a:bodyPr>
            <a:lstStyle/>
            <a:p>
              <a:pPr lvl="0" algn="ctr" defTabSz="1733550">
                <a:lnSpc>
                  <a:spcPct val="90000"/>
                </a:lnSpc>
                <a:spcBef>
                  <a:spcPct val="0"/>
                </a:spcBef>
                <a:spcAft>
                  <a:spcPct val="35000"/>
                </a:spcAft>
              </a:pPr>
              <a:r>
                <a:rPr lang="tr-TR" sz="3600" kern="1200" smtClean="0"/>
                <a:t>Trabzon Üniversitesi</a:t>
              </a:r>
              <a:endParaRPr lang="tr-TR" sz="3600" kern="1200"/>
            </a:p>
          </p:txBody>
        </p:sp>
      </p:grpSp>
      <p:sp>
        <p:nvSpPr>
          <p:cNvPr id="6" name="Altıgen 5"/>
          <p:cNvSpPr/>
          <p:nvPr/>
        </p:nvSpPr>
        <p:spPr>
          <a:xfrm>
            <a:off x="0" y="1123664"/>
            <a:ext cx="3474720" cy="2996475"/>
          </a:xfrm>
          <a:prstGeom prst="hexagon">
            <a:avLst>
              <a:gd name="adj" fmla="val 25000"/>
              <a:gd name="vf" fmla="val 115470"/>
            </a:avLst>
          </a:prstGeom>
          <a:blipFill>
            <a:blip r:embed="rId2">
              <a:extLst>
                <a:ext uri="{28A0092B-C50C-407E-A947-70E740481C1C}">
                  <a14:useLocalDpi xmlns:a14="http://schemas.microsoft.com/office/drawing/2010/main" val="0"/>
                </a:ext>
              </a:extLst>
            </a:blip>
            <a:srcRect/>
            <a:stretch>
              <a:fillRect t="-10000" b="-10000"/>
            </a:stretch>
          </a:blipFill>
          <a:ln>
            <a:solidFill>
              <a:srgbClr val="C00000"/>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7" name="Altıgen 6"/>
          <p:cNvSpPr/>
          <p:nvPr/>
        </p:nvSpPr>
        <p:spPr>
          <a:xfrm flipV="1">
            <a:off x="4331737" y="1905002"/>
            <a:ext cx="421242" cy="334032"/>
          </a:xfrm>
          <a:prstGeom prst="hexagon">
            <a:avLst>
              <a:gd name="adj" fmla="val 25000"/>
              <a:gd name="vf" fmla="val 115470"/>
            </a:avLst>
          </a:prstGeom>
          <a:solidFill>
            <a:schemeClr val="bg1"/>
          </a:solidFill>
          <a:ln>
            <a:solidFill>
              <a:schemeClr val="bg1"/>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grpSp>
        <p:nvGrpSpPr>
          <p:cNvPr id="8" name="Grup 7"/>
          <p:cNvGrpSpPr/>
          <p:nvPr/>
        </p:nvGrpSpPr>
        <p:grpSpPr>
          <a:xfrm>
            <a:off x="5811926" y="1123664"/>
            <a:ext cx="3474720" cy="2996475"/>
            <a:chOff x="5811926" y="1123663"/>
            <a:chExt cx="3474720" cy="2996475"/>
          </a:xfrm>
        </p:grpSpPr>
        <p:sp>
          <p:nvSpPr>
            <p:cNvPr id="12" name="Altıgen 11"/>
            <p:cNvSpPr/>
            <p:nvPr/>
          </p:nvSpPr>
          <p:spPr>
            <a:xfrm>
              <a:off x="5811926" y="1123663"/>
              <a:ext cx="3474720" cy="2996475"/>
            </a:xfrm>
            <a:prstGeom prst="hexagon">
              <a:avLst>
                <a:gd name="adj" fmla="val 25000"/>
                <a:gd name="vf" fmla="val 115470"/>
              </a:avLst>
            </a:prstGeom>
            <a:solidFill>
              <a:srgbClr val="C00000"/>
            </a:solidFill>
            <a:ln>
              <a:solidFill>
                <a:srgbClr val="C00000"/>
              </a:solidFill>
            </a:ln>
          </p:spPr>
          <p:style>
            <a:lnRef idx="2">
              <a:schemeClr val="accent2">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13" name="Altıgen 9"/>
            <p:cNvSpPr txBox="1"/>
            <p:nvPr/>
          </p:nvSpPr>
          <p:spPr>
            <a:xfrm>
              <a:off x="6351192" y="1588707"/>
              <a:ext cx="2396188" cy="2066387"/>
            </a:xfrm>
            <a:prstGeom prst="rect">
              <a:avLst/>
            </a:prstGeom>
            <a:ln>
              <a:solidFill>
                <a:srgbClr val="C00000"/>
              </a:solidFill>
            </a:ln>
          </p:spPr>
          <p:style>
            <a:lnRef idx="0">
              <a:scrgbClr r="0" g="0" b="0"/>
            </a:lnRef>
            <a:fillRef idx="0">
              <a:scrgbClr r="0" g="0" b="0"/>
            </a:fillRef>
            <a:effectRef idx="0">
              <a:scrgbClr r="0" g="0" b="0"/>
            </a:effectRef>
            <a:fontRef idx="minor">
              <a:schemeClr val="lt1"/>
            </a:fontRef>
          </p:style>
          <p:txBody>
            <a:bodyPr spcFirstLastPara="0" vert="horz" wrap="square" lIns="0" tIns="49530" rIns="0" bIns="49530" numCol="1" spcCol="1270" anchor="ctr" anchorCtr="0">
              <a:noAutofit/>
            </a:bodyPr>
            <a:lstStyle/>
            <a:p>
              <a:pPr lvl="0" algn="ctr" defTabSz="1733550">
                <a:lnSpc>
                  <a:spcPct val="90000"/>
                </a:lnSpc>
                <a:spcBef>
                  <a:spcPct val="0"/>
                </a:spcBef>
                <a:spcAft>
                  <a:spcPct val="35000"/>
                </a:spcAft>
              </a:pPr>
              <a:r>
                <a:rPr lang="tr-TR" sz="3600" kern="1200" smtClean="0"/>
                <a:t>Genç Kızılay Kulübü</a:t>
              </a:r>
              <a:endParaRPr lang="tr-TR" sz="3600" kern="1200"/>
            </a:p>
          </p:txBody>
        </p:sp>
      </p:grpSp>
      <p:sp>
        <p:nvSpPr>
          <p:cNvPr id="9" name="Altıgen 8"/>
          <p:cNvSpPr/>
          <p:nvPr/>
        </p:nvSpPr>
        <p:spPr>
          <a:xfrm>
            <a:off x="8179612" y="3706563"/>
            <a:ext cx="405993" cy="350411"/>
          </a:xfrm>
          <a:prstGeom prst="hexagon">
            <a:avLst>
              <a:gd name="adj" fmla="val 25000"/>
              <a:gd name="vf" fmla="val 115470"/>
            </a:avLst>
          </a:prstGeom>
          <a:solidFill>
            <a:srgbClr val="C00000"/>
          </a:solidFill>
          <a:ln>
            <a:solidFill>
              <a:srgbClr val="C00000"/>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0" name="Altıgen 9"/>
          <p:cNvSpPr/>
          <p:nvPr/>
        </p:nvSpPr>
        <p:spPr>
          <a:xfrm>
            <a:off x="8717280" y="2737861"/>
            <a:ext cx="3474720" cy="2996475"/>
          </a:xfrm>
          <a:prstGeom prst="hexagon">
            <a:avLst>
              <a:gd name="adj" fmla="val 25000"/>
              <a:gd name="vf" fmla="val 115470"/>
            </a:avLst>
          </a:prstGeom>
          <a:blipFill>
            <a:blip r:embed="rId3">
              <a:extLst>
                <a:ext uri="{28A0092B-C50C-407E-A947-70E740481C1C}">
                  <a14:useLocalDpi xmlns:a14="http://schemas.microsoft.com/office/drawing/2010/main" val="0"/>
                </a:ext>
              </a:extLst>
            </a:blip>
            <a:srcRect/>
            <a:stretch>
              <a:fillRect t="-11000" b="-11000"/>
            </a:stretch>
          </a:blipFill>
          <a:ln>
            <a:solidFill>
              <a:srgbClr val="C00000"/>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pic>
        <p:nvPicPr>
          <p:cNvPr id="16" name="Picture 2" descr="Kurumsal İletişim Direktörlüğü | Sayfa | Kurumsal - Logolarımız">
            <a:extLst>
              <a:ext uri="{FF2B5EF4-FFF2-40B4-BE49-F238E27FC236}">
                <a16:creationId xmlns:a16="http://schemas.microsoft.com/office/drawing/2014/main" id="{8913A107-13F8-CDB0-DE1E-1FE33CEBC5AC}"/>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454640" y="511335"/>
            <a:ext cx="1374633" cy="1393667"/>
          </a:xfrm>
          <a:prstGeom prst="rect">
            <a:avLst/>
          </a:prstGeom>
          <a:noFill/>
          <a:extLst>
            <a:ext uri="{909E8E84-426E-40DD-AFC4-6F175D3DCCD1}">
              <a14:hiddenFill xmlns:a14="http://schemas.microsoft.com/office/drawing/2010/main">
                <a:solidFill>
                  <a:srgbClr val="FFFFFF"/>
                </a:solidFill>
              </a14:hiddenFill>
            </a:ext>
          </a:extLst>
        </p:spPr>
      </p:pic>
      <p:sp>
        <p:nvSpPr>
          <p:cNvPr id="17" name="Başlık 5">
            <a:extLst>
              <a:ext uri="{FF2B5EF4-FFF2-40B4-BE49-F238E27FC236}">
                <a16:creationId xmlns:a16="http://schemas.microsoft.com/office/drawing/2014/main" id="{848EE765-5E9E-5E7B-7035-677DAF3134ED}"/>
              </a:ext>
            </a:extLst>
          </p:cNvPr>
          <p:cNvSpPr txBox="1">
            <a:spLocks/>
          </p:cNvSpPr>
          <p:nvPr/>
        </p:nvSpPr>
        <p:spPr>
          <a:xfrm>
            <a:off x="520149" y="177420"/>
            <a:ext cx="10436750" cy="58410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smtClean="0">
                <a:solidFill>
                  <a:srgbClr val="C00000"/>
                </a:solidFill>
                <a:latin typeface="+mn-lt"/>
                <a:ea typeface="+mn-ea"/>
                <a:cs typeface="+mn-cs"/>
              </a:rPr>
              <a:t>ACİL YARDIM VE AFET YÖNETİMİ BÖLÜMÜ</a:t>
            </a:r>
            <a:endParaRPr lang="tr-TR" sz="3600" dirty="0">
              <a:solidFill>
                <a:srgbClr val="C00000"/>
              </a:solidFill>
            </a:endParaRPr>
          </a:p>
        </p:txBody>
      </p:sp>
    </p:spTree>
    <p:extLst>
      <p:ext uri="{BB962C8B-B14F-4D97-AF65-F5344CB8AC3E}">
        <p14:creationId xmlns:p14="http://schemas.microsoft.com/office/powerpoint/2010/main" val="42169405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2"/>
          <p:cNvSpPr>
            <a:spLocks noGrp="1"/>
          </p:cNvSpPr>
          <p:nvPr>
            <p:ph idx="1"/>
          </p:nvPr>
        </p:nvSpPr>
        <p:spPr>
          <a:xfrm>
            <a:off x="838200" y="1339382"/>
            <a:ext cx="8665734" cy="3295650"/>
          </a:xfrm>
        </p:spPr>
        <p:txBody>
          <a:bodyPr>
            <a:normAutofit/>
          </a:bodyPr>
          <a:lstStyle/>
          <a:p>
            <a:pPr marL="0" indent="0" algn="just">
              <a:buNone/>
            </a:pPr>
            <a:r>
              <a:rPr lang="tr-TR" sz="2000" smtClean="0">
                <a:latin typeface="Arial" panose="020B0604020202020204" pitchFamily="34" charset="0"/>
                <a:cs typeface="Arial" panose="020B0604020202020204" pitchFamily="34" charset="0"/>
              </a:rPr>
              <a:t>Üniversitemizde Uygulamalı Bilimler Yüksekokulu bünyesinde bulunan Acil Yardım ve Afet Yönetimi lisans programından başarı ile mezun olan; afet ve acil durumların yönetilmesine ilişkin temel bilgi ve becerileri almış, hazırlık ve zarar azaltma faaliyetlerini organize eden, baskı altında mevcut kaynakları doğru kullanabilen, müdahale aşamasında hastane öncesi alanda arama, kurtarma, tıbbi müdahale ve tıbbi tahliye işlemlerini organize eden ve yöneten, görev aldığı kurumların acil yardım ve afet yönetimi ve eğitimi ile ilgili iş ve eylemlerini sevk ve idare eden bir profesyoneldir.</a:t>
            </a: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53929" y="2675201"/>
            <a:ext cx="2352675" cy="31369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Resi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0043" y="3736781"/>
            <a:ext cx="5382896" cy="3009900"/>
          </a:xfrm>
          <a:prstGeom prst="ellipse">
            <a:avLst/>
          </a:prstGeom>
          <a:ln>
            <a:noFill/>
          </a:ln>
          <a:effectLst>
            <a:softEdge rad="112500"/>
          </a:effectLst>
        </p:spPr>
      </p:pic>
      <p:pic>
        <p:nvPicPr>
          <p:cNvPr id="16" name="Picture 2" descr="Kurumsal İletişim Direktörlüğü | Sayfa | Kurumsal - Logolarımız">
            <a:extLst>
              <a:ext uri="{FF2B5EF4-FFF2-40B4-BE49-F238E27FC236}">
                <a16:creationId xmlns:a16="http://schemas.microsoft.com/office/drawing/2014/main" id="{8913A107-13F8-CDB0-DE1E-1FE33CEBC5AC}"/>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0142949" y="761522"/>
            <a:ext cx="1374633" cy="1393667"/>
          </a:xfrm>
          <a:prstGeom prst="rect">
            <a:avLst/>
          </a:prstGeom>
          <a:noFill/>
          <a:extLst>
            <a:ext uri="{909E8E84-426E-40DD-AFC4-6F175D3DCCD1}">
              <a14:hiddenFill xmlns:a14="http://schemas.microsoft.com/office/drawing/2010/main">
                <a:solidFill>
                  <a:srgbClr val="FFFFFF"/>
                </a:solidFill>
              </a14:hiddenFill>
            </a:ext>
          </a:extLst>
        </p:spPr>
      </p:pic>
      <p:sp>
        <p:nvSpPr>
          <p:cNvPr id="17" name="Başlık 5">
            <a:extLst>
              <a:ext uri="{FF2B5EF4-FFF2-40B4-BE49-F238E27FC236}">
                <a16:creationId xmlns:a16="http://schemas.microsoft.com/office/drawing/2014/main" id="{848EE765-5E9E-5E7B-7035-677DAF3134ED}"/>
              </a:ext>
            </a:extLst>
          </p:cNvPr>
          <p:cNvSpPr txBox="1">
            <a:spLocks/>
          </p:cNvSpPr>
          <p:nvPr/>
        </p:nvSpPr>
        <p:spPr>
          <a:xfrm>
            <a:off x="213116" y="765085"/>
            <a:ext cx="10436750" cy="58410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smtClean="0">
                <a:solidFill>
                  <a:srgbClr val="C00000"/>
                </a:solidFill>
                <a:latin typeface="+mn-lt"/>
                <a:ea typeface="+mn-ea"/>
                <a:cs typeface="+mn-cs"/>
              </a:rPr>
              <a:t>ACİL YARDIM VE AFET YÖNETİMİ BÖLÜMÜ</a:t>
            </a:r>
            <a:endParaRPr lang="tr-TR" sz="3600" b="1" smtClean="0">
              <a:solidFill>
                <a:srgbClr val="C00000"/>
              </a:solidFill>
              <a:latin typeface="+mn-lt"/>
              <a:ea typeface="+mn-ea"/>
              <a:cs typeface="+mn-cs"/>
            </a:endParaRPr>
          </a:p>
          <a:p>
            <a:pPr algn="ctr"/>
            <a:r>
              <a:rPr lang="tr-TR" sz="3600" b="1" smtClean="0">
                <a:solidFill>
                  <a:srgbClr val="C00000"/>
                </a:solidFill>
                <a:latin typeface="+mn-lt"/>
                <a:ea typeface="+mn-ea"/>
                <a:cs typeface="+mn-cs"/>
              </a:rPr>
              <a:t>(AYAY)</a:t>
            </a:r>
            <a:endParaRPr lang="tr-TR" sz="3600" dirty="0">
              <a:solidFill>
                <a:srgbClr val="C00000"/>
              </a:solidFill>
            </a:endParaRPr>
          </a:p>
        </p:txBody>
      </p:sp>
    </p:spTree>
    <p:extLst>
      <p:ext uri="{BB962C8B-B14F-4D97-AF65-F5344CB8AC3E}">
        <p14:creationId xmlns:p14="http://schemas.microsoft.com/office/powerpoint/2010/main" val="29558335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1"/>
          <p:cNvSpPr>
            <a:spLocks noGrp="1"/>
          </p:cNvSpPr>
          <p:nvPr>
            <p:ph type="title"/>
          </p:nvPr>
        </p:nvSpPr>
        <p:spPr>
          <a:xfrm>
            <a:off x="838200" y="691128"/>
            <a:ext cx="10515600" cy="1325563"/>
          </a:xfrm>
        </p:spPr>
        <p:txBody>
          <a:bodyPr>
            <a:normAutofit/>
          </a:bodyPr>
          <a:lstStyle/>
          <a:p>
            <a:r>
              <a:rPr lang="tr-TR" sz="3200" smtClean="0">
                <a:latin typeface="Arial" panose="020B0604020202020204" pitchFamily="34" charset="0"/>
                <a:cs typeface="Arial" panose="020B0604020202020204" pitchFamily="34" charset="0"/>
              </a:rPr>
              <a:t>Eğitimin Süresi ve İçeriği</a:t>
            </a:r>
            <a:endParaRPr lang="en-US" sz="3200">
              <a:latin typeface="Arial" panose="020B0604020202020204" pitchFamily="34" charset="0"/>
              <a:cs typeface="Arial" panose="020B0604020202020204" pitchFamily="34" charset="0"/>
            </a:endParaRPr>
          </a:p>
        </p:txBody>
      </p:sp>
      <p:sp>
        <p:nvSpPr>
          <p:cNvPr id="5" name="İçerik Yer Tutucusu 2"/>
          <p:cNvSpPr>
            <a:spLocks noGrp="1"/>
          </p:cNvSpPr>
          <p:nvPr>
            <p:ph idx="1"/>
          </p:nvPr>
        </p:nvSpPr>
        <p:spPr>
          <a:xfrm>
            <a:off x="838200" y="1825625"/>
            <a:ext cx="10515600" cy="4351338"/>
          </a:xfrm>
        </p:spPr>
        <p:txBody>
          <a:bodyPr>
            <a:normAutofit/>
          </a:bodyPr>
          <a:lstStyle/>
          <a:p>
            <a:pPr algn="just">
              <a:buFont typeface="Wingdings" panose="05000000000000000000" pitchFamily="2" charset="2"/>
              <a:buChar char="Ø"/>
            </a:pPr>
            <a:r>
              <a:rPr lang="tr-TR" sz="2000" smtClean="0">
                <a:latin typeface="Arial" panose="020B0604020202020204" pitchFamily="34" charset="0"/>
                <a:cs typeface="Arial" panose="020B0604020202020204" pitchFamily="34" charset="0"/>
              </a:rPr>
              <a:t>Bölümün eğitim süresi 4 yıldır.</a:t>
            </a:r>
          </a:p>
          <a:p>
            <a:pPr algn="just">
              <a:buFont typeface="Wingdings" panose="05000000000000000000" pitchFamily="2" charset="2"/>
              <a:buChar char="Ø"/>
            </a:pPr>
            <a:r>
              <a:rPr lang="tr-TR" sz="2000" smtClean="0">
                <a:latin typeface="Arial" panose="020B0604020202020204" pitchFamily="34" charset="0"/>
                <a:cs typeface="Arial" panose="020B0604020202020204" pitchFamily="34" charset="0"/>
              </a:rPr>
              <a:t>Acil Yardım ve Afet Yönetimi öğrencileri; Temel Tıp Bilimleri (Anatomi, Fizyoloji, Mikrobiyoloji, Biyokimya gibi) ile birlikte ilk yardım ve ileri derecede paramedikal uygulamalara yönelik Acil Hasta Bakımı, Acil Servis Araçları Eğitimi, Afetlerde Halk Sağlığı, Travma ve Resüsitasyon derslerini alarak temel yaşam desteği, ileri yaşam desteği ve travma gibi konularda hem teorik hem de uygulamalı bir eğitim almaktadır.</a:t>
            </a:r>
          </a:p>
          <a:p>
            <a:pPr algn="just">
              <a:buFont typeface="Wingdings" panose="05000000000000000000" pitchFamily="2" charset="2"/>
              <a:buChar char="Ø"/>
            </a:pPr>
            <a:r>
              <a:rPr lang="tr-TR" sz="2000" smtClean="0">
                <a:latin typeface="Arial" panose="020B0604020202020204" pitchFamily="34" charset="0"/>
                <a:cs typeface="Arial" panose="020B0604020202020204" pitchFamily="34" charset="0"/>
              </a:rPr>
              <a:t>Öğrenciler sağlık derslerine ek olarak yönetim bilimleri ile ilgili Yönetim ve Organizasyon, Örgütsel Davranış, Afet ve Acil Durum Yönetimi, Afet ve Acil Durum Mevzuatı gibi dersler,</a:t>
            </a:r>
          </a:p>
          <a:p>
            <a:pPr algn="just">
              <a:buFont typeface="Wingdings" panose="05000000000000000000" pitchFamily="2" charset="2"/>
              <a:buChar char="Ø"/>
            </a:pPr>
            <a:r>
              <a:rPr lang="tr-TR" sz="2000" smtClean="0">
                <a:latin typeface="Arial" panose="020B0604020202020204" pitchFamily="34" charset="0"/>
                <a:cs typeface="Arial" panose="020B0604020202020204" pitchFamily="34" charset="0"/>
              </a:rPr>
              <a:t>Mülkiyet koruma ve güvenlik ile ilgili olarak; İtfaiyecilik ve Yangın Güvenliği, Yangına Müdahale Teknikleri gibi dersler almaktadır.</a:t>
            </a:r>
          </a:p>
          <a:p>
            <a:pPr algn="just">
              <a:buFont typeface="Wingdings" panose="05000000000000000000" pitchFamily="2" charset="2"/>
              <a:buChar char="Ø"/>
            </a:pPr>
            <a:r>
              <a:rPr lang="tr-TR" sz="2000">
                <a:latin typeface="Arial" panose="020B0604020202020204" pitchFamily="34" charset="0"/>
                <a:cs typeface="Arial" panose="020B0604020202020204" pitchFamily="34" charset="0"/>
              </a:rPr>
              <a:t>Bu dersler kapsamında öğrenciler; İtfaiye teşkilatlarında, AFAD, Afet ve Acil Sağlık Hizmetleri Şube Müdürlüklerinde stajlara çıkmaktadır</a:t>
            </a:r>
            <a:r>
              <a:rPr lang="tr-TR" sz="2000" smtClean="0">
                <a:latin typeface="Arial" panose="020B0604020202020204" pitchFamily="34" charset="0"/>
                <a:cs typeface="Arial" panose="020B0604020202020204" pitchFamily="34" charset="0"/>
              </a:rPr>
              <a:t>.</a:t>
            </a:r>
            <a:endParaRPr lang="tr-TR" sz="2000">
              <a:latin typeface="Arial" panose="020B0604020202020204" pitchFamily="34" charset="0"/>
              <a:cs typeface="Arial" panose="020B0604020202020204" pitchFamily="34" charset="0"/>
            </a:endParaRPr>
          </a:p>
        </p:txBody>
      </p:sp>
      <p:pic>
        <p:nvPicPr>
          <p:cNvPr id="7" name="Picture 2" descr="Kurumsal İletişim Direktörlüğü | Sayfa | Kurumsal - Logolarımız">
            <a:extLst>
              <a:ext uri="{FF2B5EF4-FFF2-40B4-BE49-F238E27FC236}">
                <a16:creationId xmlns:a16="http://schemas.microsoft.com/office/drawing/2014/main" id="{8913A107-13F8-CDB0-DE1E-1FE33CEBC5AC}"/>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10496264" y="247813"/>
            <a:ext cx="1374633" cy="1393667"/>
          </a:xfrm>
          <a:prstGeom prst="rect">
            <a:avLst/>
          </a:prstGeom>
          <a:noFill/>
          <a:extLst>
            <a:ext uri="{909E8E84-426E-40DD-AFC4-6F175D3DCCD1}">
              <a14:hiddenFill xmlns:a14="http://schemas.microsoft.com/office/drawing/2010/main">
                <a:solidFill>
                  <a:srgbClr val="FFFFFF"/>
                </a:solidFill>
              </a14:hiddenFill>
            </a:ext>
          </a:extLst>
        </p:spPr>
      </p:pic>
      <p:sp>
        <p:nvSpPr>
          <p:cNvPr id="8" name="Başlık 5">
            <a:extLst>
              <a:ext uri="{FF2B5EF4-FFF2-40B4-BE49-F238E27FC236}">
                <a16:creationId xmlns:a16="http://schemas.microsoft.com/office/drawing/2014/main" id="{848EE765-5E9E-5E7B-7035-677DAF3134ED}"/>
              </a:ext>
            </a:extLst>
          </p:cNvPr>
          <p:cNvSpPr txBox="1">
            <a:spLocks/>
          </p:cNvSpPr>
          <p:nvPr/>
        </p:nvSpPr>
        <p:spPr>
          <a:xfrm>
            <a:off x="520149" y="177420"/>
            <a:ext cx="10436750" cy="58410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smtClean="0">
                <a:solidFill>
                  <a:srgbClr val="C00000"/>
                </a:solidFill>
                <a:latin typeface="+mn-lt"/>
                <a:ea typeface="+mn-ea"/>
                <a:cs typeface="+mn-cs"/>
              </a:rPr>
              <a:t>ACİL YARDIM VE AFET YÖNETİMİ BÖLÜMÜ</a:t>
            </a:r>
            <a:endParaRPr lang="tr-TR" sz="3600" dirty="0">
              <a:solidFill>
                <a:srgbClr val="C00000"/>
              </a:solidFill>
            </a:endParaRPr>
          </a:p>
        </p:txBody>
      </p:sp>
    </p:spTree>
    <p:extLst>
      <p:ext uri="{BB962C8B-B14F-4D97-AF65-F5344CB8AC3E}">
        <p14:creationId xmlns:p14="http://schemas.microsoft.com/office/powerpoint/2010/main" val="4179581983"/>
      </p:ext>
    </p:extLst>
  </p:cSld>
  <p:clrMapOvr>
    <a:masterClrMapping/>
  </p:clrMapOvr>
</p:sld>
</file>

<file path=ppt/theme/theme1.xml><?xml version="1.0" encoding="utf-8"?>
<a:theme xmlns:a="http://schemas.openxmlformats.org/drawingml/2006/main" name="Office Teması">
  <a:themeElements>
    <a:clrScheme name="Mor">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203</TotalTime>
  <Words>1054</Words>
  <Application>Microsoft Office PowerPoint</Application>
  <PresentationFormat>Geniş ekran</PresentationFormat>
  <Paragraphs>102</Paragraphs>
  <Slides>20</Slides>
  <Notes>1</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20</vt:i4>
      </vt:variant>
    </vt:vector>
  </HeadingPairs>
  <TitlesOfParts>
    <vt:vector size="25" baseType="lpstr">
      <vt:lpstr>Aptos</vt:lpstr>
      <vt:lpstr>Aptos Display</vt:lpstr>
      <vt:lpstr>Arial</vt:lpstr>
      <vt:lpstr>Wingdings</vt:lpstr>
      <vt:lpstr>Office Teması</vt:lpstr>
      <vt:lpstr>TRABZON ÜNİVERSİTESİ   UYGULAMALI BİLİMLER YÜKSEKOKULU</vt:lpstr>
      <vt:lpstr>PowerPoint Sunusu</vt:lpstr>
      <vt:lpstr>PowerPoint Sunusu</vt:lpstr>
      <vt:lpstr>PowerPoint Sunusu</vt:lpstr>
      <vt:lpstr>PowerPoint Sunusu</vt:lpstr>
      <vt:lpstr>Öğrenci Kulüpleri</vt:lpstr>
      <vt:lpstr>PowerPoint Sunusu</vt:lpstr>
      <vt:lpstr>PowerPoint Sunusu</vt:lpstr>
      <vt:lpstr>Eğitimin Süresi ve İçeriği</vt:lpstr>
      <vt:lpstr>Çalışma Alanları ve İş Olanakları</vt:lpstr>
      <vt:lpstr>Çalışma Alanları ve İş Olanakları</vt:lpstr>
      <vt:lpstr>Çalışma Alanları ve İş Olanakları</vt:lpstr>
      <vt:lpstr>Çalışma Alanları ve İş Olanakları</vt:lpstr>
      <vt:lpstr>Çalışma Alanları ve İş Olanakları</vt:lpstr>
      <vt:lpstr>Çalışma Alanları ve İş Olanakları</vt:lpstr>
      <vt:lpstr>Mesleki Eğitimde İlerleme (Akademik Kariyer)</vt:lpstr>
      <vt:lpstr>ACİL YARDIM VE AFET YÖNETİMİ BÖLÜMÜ </vt:lpstr>
      <vt:lpstr>ACİL YARDIM VE AFET YÖNETİMİ BÖLÜMÜ </vt:lpstr>
      <vt:lpstr>PowerPoint Sunusu</vt:lpstr>
      <vt:lpstr>Hepinizi bölümümüze bekleriz</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TRABZON ÜNİVERSİTESİ  UYGULAMALI BİLİMLER YÜKSEKOKULU</dc:title>
  <dc:creator>Perihan Şimşek</dc:creator>
  <cp:lastModifiedBy>Burak TURHAN</cp:lastModifiedBy>
  <cp:revision>21</cp:revision>
  <dcterms:created xsi:type="dcterms:W3CDTF">2024-02-27T23:52:40Z</dcterms:created>
  <dcterms:modified xsi:type="dcterms:W3CDTF">2026-06-29T07:50:14Z</dcterms:modified>
</cp:coreProperties>
</file>